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1"/>
  </p:sldMasterIdLst>
  <p:notesMasterIdLst>
    <p:notesMasterId r:id="rId34"/>
  </p:notesMasterIdLst>
  <p:handoutMasterIdLst>
    <p:handoutMasterId r:id="rId35"/>
  </p:handoutMasterIdLst>
  <p:sldIdLst>
    <p:sldId id="263" r:id="rId2"/>
    <p:sldId id="337" r:id="rId3"/>
    <p:sldId id="264" r:id="rId4"/>
    <p:sldId id="265" r:id="rId5"/>
    <p:sldId id="336" r:id="rId6"/>
    <p:sldId id="330" r:id="rId7"/>
    <p:sldId id="268" r:id="rId8"/>
    <p:sldId id="331" r:id="rId9"/>
    <p:sldId id="273" r:id="rId10"/>
    <p:sldId id="275" r:id="rId11"/>
    <p:sldId id="338" r:id="rId12"/>
    <p:sldId id="280" r:id="rId13"/>
    <p:sldId id="281" r:id="rId14"/>
    <p:sldId id="283" r:id="rId15"/>
    <p:sldId id="285" r:id="rId16"/>
    <p:sldId id="287" r:id="rId17"/>
    <p:sldId id="322" r:id="rId18"/>
    <p:sldId id="323" r:id="rId19"/>
    <p:sldId id="324" r:id="rId20"/>
    <p:sldId id="334" r:id="rId21"/>
    <p:sldId id="293" r:id="rId22"/>
    <p:sldId id="339" r:id="rId23"/>
    <p:sldId id="340" r:id="rId24"/>
    <p:sldId id="341" r:id="rId25"/>
    <p:sldId id="343" r:id="rId26"/>
    <p:sldId id="295" r:id="rId27"/>
    <p:sldId id="297" r:id="rId28"/>
    <p:sldId id="299" r:id="rId29"/>
    <p:sldId id="303" r:id="rId30"/>
    <p:sldId id="328" r:id="rId31"/>
    <p:sldId id="313" r:id="rId32"/>
    <p:sldId id="32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rian, Jonathan" initials="YJ" lastIdx="10" clrIdx="6">
    <p:extLst>
      <p:ext uri="{19B8F6BF-5375-455C-9EA6-DF929625EA0E}">
        <p15:presenceInfo xmlns:p15="http://schemas.microsoft.com/office/powerpoint/2012/main" userId="S::Jonathan.Yarian@hf.org::4fab8ee4-b0f9-46fa-9449-d8285b946069" providerId="AD"/>
      </p:ext>
    </p:extLst>
  </p:cmAuthor>
  <p:cmAuthor id="1" name="Paulson,Sara Jennifer" initials="PJ" lastIdx="1" clrIdx="0">
    <p:extLst>
      <p:ext uri="{19B8F6BF-5375-455C-9EA6-DF929625EA0E}">
        <p15:presenceInfo xmlns:p15="http://schemas.microsoft.com/office/powerpoint/2012/main" userId="S-1-5-21-3340262397-995178708-756609424-105461" providerId="AD"/>
      </p:ext>
    </p:extLst>
  </p:cmAuthor>
  <p:cmAuthor id="2" name="Eickholt,Molly Elizabeth" initials="EE" lastIdx="3" clrIdx="1">
    <p:extLst>
      <p:ext uri="{19B8F6BF-5375-455C-9EA6-DF929625EA0E}">
        <p15:presenceInfo xmlns:p15="http://schemas.microsoft.com/office/powerpoint/2012/main" userId="S-1-5-21-3340262397-995178708-756609424-89208" providerId="AD"/>
      </p:ext>
    </p:extLst>
  </p:cmAuthor>
  <p:cmAuthor id="3" name="PIAZZA, Arden" initials="PA" lastIdx="8" clrIdx="2">
    <p:extLst>
      <p:ext uri="{19B8F6BF-5375-455C-9EA6-DF929625EA0E}">
        <p15:presenceInfo xmlns:p15="http://schemas.microsoft.com/office/powerpoint/2012/main" userId="S::LPI453@flhosp.net::991d52f9-dd3c-404d-aaee-bb581209c31d" providerId="AD"/>
      </p:ext>
    </p:extLst>
  </p:cmAuthor>
  <p:cmAuthor id="4" name="Eickholt,Molly Elizabeth" initials="EE [2]" lastIdx="7" clrIdx="3">
    <p:extLst>
      <p:ext uri="{19B8F6BF-5375-455C-9EA6-DF929625EA0E}">
        <p15:presenceInfo xmlns:p15="http://schemas.microsoft.com/office/powerpoint/2012/main" userId="S::Molly.Eickholt@hf.org::1b926d78-3278-4563-bb46-2bb0c02765b1" providerId="AD"/>
      </p:ext>
    </p:extLst>
  </p:cmAuthor>
  <p:cmAuthor id="5" name="Surprenant,Joshua Alan" initials="SA" lastIdx="1" clrIdx="4">
    <p:extLst>
      <p:ext uri="{19B8F6BF-5375-455C-9EA6-DF929625EA0E}">
        <p15:presenceInfo xmlns:p15="http://schemas.microsoft.com/office/powerpoint/2012/main" userId="S::Joshua.Surprenant@hf.org::20c7146b-a923-4f23-9e00-6f3db83e237c" providerId="AD"/>
      </p:ext>
    </p:extLst>
  </p:cmAuthor>
  <p:cmAuthor id="6" name="Johnson, Ann" initials="JA" lastIdx="28" clrIdx="5">
    <p:extLst>
      <p:ext uri="{19B8F6BF-5375-455C-9EA6-DF929625EA0E}">
        <p15:presenceInfo xmlns:p15="http://schemas.microsoft.com/office/powerpoint/2012/main" userId="S::Ann.Johnson@hf.org::5232e114-0a44-43b0-bbe2-0727967864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7"/>
    <a:srgbClr val="006298"/>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77670" autoAdjust="0"/>
  </p:normalViewPr>
  <p:slideViewPr>
    <p:cSldViewPr snapToGrid="0" snapToObjects="1">
      <p:cViewPr varScale="1">
        <p:scale>
          <a:sx n="88" d="100"/>
          <a:sy n="88" d="100"/>
        </p:scale>
        <p:origin x="231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70" d="100"/>
          <a:sy n="170" d="100"/>
        </p:scale>
        <p:origin x="658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B3FBB2-3534-EF46-AE2E-CE202CABE5B1}" type="datetimeFigureOut">
              <a:rPr lang="en-US" smtClean="0"/>
              <a:t>9/2/2021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11DD26-47AF-3944-91CC-7B883497C3A0}" type="slidenum">
              <a:rPr lang="en-US" smtClean="0"/>
              <a:t>‹#›</a:t>
            </a:fld>
            <a:endParaRPr lang="en-US" dirty="0"/>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725A-4DE3-F347-B405-186D6426AF80}" type="datetimeFigureOut">
              <a:rPr lang="en-US" smtClean="0"/>
              <a:t>9/2/2021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B0BC-FA97-FB47-A7F7-196EDDC37D60}" type="slidenum">
              <a:rPr lang="en-US" smtClean="0"/>
              <a:t>‹#›</a:t>
            </a:fld>
            <a:endParaRPr lang="en-US" dirty="0"/>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A25BD-DD0A-4F77-B22E-ED35F7DB6924}" type="slidenum">
              <a:rPr lang="en-US" smtClean="0"/>
              <a:pPr>
                <a:defRPr/>
              </a:pPr>
              <a:t>1</a:t>
            </a:fld>
            <a:endParaRPr lang="en-US" dirty="0"/>
          </a:p>
        </p:txBody>
      </p:sp>
    </p:spTree>
    <p:extLst>
      <p:ext uri="{BB962C8B-B14F-4D97-AF65-F5344CB8AC3E}">
        <p14:creationId xmlns:p14="http://schemas.microsoft.com/office/powerpoint/2010/main" val="136779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26F4EF-1282-4EA6-B064-4B599623958B}" type="slidenum">
              <a:rPr lang="en-US" smtClean="0"/>
              <a:pPr eaLnBrk="1" hangingPunct="1"/>
              <a:t>11</a:t>
            </a:fld>
            <a:endParaRPr lang="en-US" dirty="0"/>
          </a:p>
        </p:txBody>
      </p:sp>
    </p:spTree>
    <p:extLst>
      <p:ext uri="{BB962C8B-B14F-4D97-AF65-F5344CB8AC3E}">
        <p14:creationId xmlns:p14="http://schemas.microsoft.com/office/powerpoint/2010/main" val="365361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2B0BC-FA97-FB47-A7F7-196EDDC37D60}" type="slidenum">
              <a:rPr lang="en-US" smtClean="0"/>
              <a:t>12</a:t>
            </a:fld>
            <a:endParaRPr lang="en-US" dirty="0"/>
          </a:p>
        </p:txBody>
      </p:sp>
    </p:spTree>
    <p:extLst>
      <p:ext uri="{BB962C8B-B14F-4D97-AF65-F5344CB8AC3E}">
        <p14:creationId xmlns:p14="http://schemas.microsoft.com/office/powerpoint/2010/main" val="381358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A25BD-DD0A-4F77-B22E-ED35F7DB6924}" type="slidenum">
              <a:rPr lang="en-US" smtClean="0"/>
              <a:pPr>
                <a:defRPr/>
              </a:pPr>
              <a:t>13</a:t>
            </a:fld>
            <a:endParaRPr lang="en-US" dirty="0"/>
          </a:p>
        </p:txBody>
      </p:sp>
    </p:spTree>
    <p:extLst>
      <p:ext uri="{BB962C8B-B14F-4D97-AF65-F5344CB8AC3E}">
        <p14:creationId xmlns:p14="http://schemas.microsoft.com/office/powerpoint/2010/main" val="120971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u="sng" dirty="0">
                <a:ea typeface="ヒラギノ角ゴ Pro W3"/>
                <a:cs typeface="ヒラギノ角ゴ Pro W3"/>
              </a:rPr>
              <a:t>Original</a:t>
            </a:r>
            <a:r>
              <a:rPr lang="en-US" dirty="0">
                <a:ea typeface="ヒラギノ角ゴ Pro W3"/>
                <a:cs typeface="ヒラギノ角ゴ Pro W3"/>
              </a:rPr>
              <a:t> Medicare, which we will also refer to as Medicare, is a federal health insurance program for people age 65 and older, or those under age 65 with certain disabilities, and anyone with End Stage Renal Disease. Medicare covers certain medical services and items in hospitals and other settings. Some are covered under Part A and others are covered under Part B. </a:t>
            </a:r>
          </a:p>
          <a:p>
            <a:endParaRPr lang="en-US" dirty="0"/>
          </a:p>
          <a:p>
            <a:pPr eaLnBrk="1" hangingPunct="1"/>
            <a:r>
              <a:rPr lang="en-US" dirty="0"/>
              <a:t>Most people automatically get Part A coverage without having to pay a monthly payment, called a premium because they or a spouse paid </a:t>
            </a:r>
            <a:r>
              <a:rPr lang="en-US" b="1" u="sng" dirty="0"/>
              <a:t>Medicare taxes</a:t>
            </a:r>
            <a:r>
              <a:rPr lang="en-US" u="sng" dirty="0"/>
              <a:t> </a:t>
            </a:r>
            <a:r>
              <a:rPr lang="en-US" dirty="0"/>
              <a:t>while working (10 years or 40 quarters). </a:t>
            </a:r>
          </a:p>
          <a:p>
            <a:pPr eaLnBrk="1" hangingPunct="1"/>
            <a:r>
              <a:rPr lang="en-US" dirty="0">
                <a:ea typeface="ヒラギノ角ゴ Pro W3"/>
                <a:cs typeface="ヒラギノ角ゴ Pro W3"/>
              </a:rPr>
              <a:t>Under Medicare Part A you are covered for inpatient care in hospitals, skilled nursing rehabilitative care, home health care and hospice care. Part A does not cover personal or custodial care.</a:t>
            </a:r>
          </a:p>
          <a:p>
            <a:pPr eaLnBrk="1" hangingPunct="1"/>
            <a:r>
              <a:rPr lang="en-US" dirty="0">
                <a:ea typeface="ヒラギノ角ゴ Pro W3"/>
                <a:cs typeface="ヒラギノ角ゴ Pro W3"/>
              </a:rPr>
              <a:t>Those on Original Medicare may be responsible to pay a deductible and cost-share.  </a:t>
            </a:r>
          </a:p>
          <a:p>
            <a:pPr eaLnBrk="1" hangingPunct="1"/>
            <a:endParaRPr lang="en-US" dirty="0">
              <a:ea typeface="ヒラギノ角ゴ Pro W3"/>
              <a:cs typeface="ヒラギノ角ゴ Pro W3"/>
            </a:endParaRPr>
          </a:p>
          <a:p>
            <a:pPr eaLnBrk="1" hangingPunct="1"/>
            <a:r>
              <a:rPr lang="en-US" dirty="0">
                <a:ea typeface="ヒラギノ角ゴ Pro W3"/>
                <a:cs typeface="ヒラギノ角ゴ Pro W3"/>
              </a:rPr>
              <a:t>While most people automatically get Part A coverage, you can choose when you sign up for Part B. </a:t>
            </a:r>
          </a:p>
          <a:p>
            <a:pPr eaLnBrk="1" hangingPunct="1"/>
            <a:r>
              <a:rPr lang="en-US" dirty="0">
                <a:ea typeface="ヒラギノ角ゴ Pro W3"/>
                <a:cs typeface="ヒラギノ角ゴ Pro W3"/>
              </a:rPr>
              <a:t>Part B covers other medical services that Part A doesn't</a:t>
            </a:r>
            <a:r>
              <a:rPr lang="en-US" altLang="ja-JP" dirty="0">
                <a:ea typeface="ヒラギノ角ゴ Pro W3"/>
                <a:cs typeface="ヒラギノ角ゴ Pro W3"/>
              </a:rPr>
              <a:t> cover.  </a:t>
            </a:r>
          </a:p>
          <a:p>
            <a:pPr eaLnBrk="1" hangingPunct="1"/>
            <a:r>
              <a:rPr lang="en-US" dirty="0">
                <a:ea typeface="ヒラギノ角ゴ Pro W3"/>
                <a:cs typeface="ヒラギノ角ゴ Pro W3"/>
              </a:rPr>
              <a:t>Part B helps pay for covered medical services and items when they are medically necessary.</a:t>
            </a:r>
          </a:p>
          <a:p>
            <a:pPr eaLnBrk="1" hangingPunct="1"/>
            <a:r>
              <a:rPr lang="en-US" dirty="0">
                <a:ea typeface="ヒラギノ角ゴ Pro W3"/>
                <a:cs typeface="ヒラギノ角ゴ Pro W3"/>
              </a:rPr>
              <a:t>Part B also covers some preventative services.</a:t>
            </a:r>
          </a:p>
          <a:p>
            <a:pPr eaLnBrk="1" hangingPunct="1"/>
            <a:endParaRPr lang="en-US" dirty="0">
              <a:ea typeface="ヒラギノ角ゴ Pro W3"/>
              <a:cs typeface="ヒラギノ角ゴ Pro W3"/>
            </a:endParaRPr>
          </a:p>
          <a:p>
            <a:pPr eaLnBrk="1" hangingPunct="1"/>
            <a:endParaRPr lang="en-US" dirty="0"/>
          </a:p>
          <a:p>
            <a:pPr eaLnBrk="1" hangingPunct="1"/>
            <a:r>
              <a:rPr lang="en-US" dirty="0">
                <a:ea typeface="ヒラギノ角ゴ Pro W3"/>
                <a:cs typeface="ヒラギノ角ゴ Pro W3"/>
              </a:rPr>
              <a:t>Medicare Part C are Medicare Advantage plans offered through private insurance companies.  We will provide you with more details on these plans on the next slide.  </a:t>
            </a:r>
          </a:p>
          <a:p>
            <a:pPr eaLnBrk="1" hangingPunct="1"/>
            <a:endParaRPr lang="en-US" dirty="0"/>
          </a:p>
          <a:p>
            <a:r>
              <a:rPr lang="en-US" dirty="0"/>
              <a:t>Under Original Medicare, beneficiaries are not covered for prescription drug coverage. </a:t>
            </a:r>
            <a:r>
              <a:rPr lang="en-US" dirty="0">
                <a:ea typeface="ヒラギノ角ゴ Pro W3"/>
                <a:cs typeface="ヒラギノ角ゴ Pro W3"/>
              </a:rPr>
              <a:t>Prescription drug plans are offered by private companies to cover generic and brand medications. They can be part of a Medicare Advantage Plan or a stand-alone Prescription Drug Plan. So if prescription coverage is important to you, be sure to look for a plan with Part D built in or enroll in a stand-alone plan.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88B459-402F-4582-B763-CF37CD12F748}" type="slidenum">
              <a:rPr lang="en-US" smtClean="0"/>
              <a:pPr eaLnBrk="1" hangingPunct="1"/>
              <a:t>14</a:t>
            </a:fld>
            <a:endParaRPr lang="en-US" dirty="0"/>
          </a:p>
        </p:txBody>
      </p:sp>
    </p:spTree>
    <p:extLst>
      <p:ext uri="{BB962C8B-B14F-4D97-AF65-F5344CB8AC3E}">
        <p14:creationId xmlns:p14="http://schemas.microsoft.com/office/powerpoint/2010/main" val="290510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If you are enrolled in a Medicare Advantage plan, Medicare services are covered through the plan and are not paid under Original Medicare. Medicare Advantage plans are a replacement plan and not Medigap or Medicare Supplement.  These plans have a contract with the Centers for Medicare &amp; Medicaid Services (also known as CMS) and are renewed on an annual basis. </a:t>
            </a:r>
          </a:p>
          <a:p>
            <a:pPr eaLnBrk="1" hangingPunct="1">
              <a:defRPr/>
            </a:pPr>
            <a:endParaRPr lang="en-US" dirty="0"/>
          </a:p>
          <a:p>
            <a:pPr eaLnBrk="1" hangingPunct="1">
              <a:defRPr/>
            </a:pPr>
            <a:r>
              <a:rPr lang="en-US" dirty="0">
                <a:ea typeface="ヒラギノ角ゴ Pro W3" pitchFamily="1" charset="-128"/>
                <a:cs typeface="ヒラギノ角ゴ Pro W3" pitchFamily="1" charset="-128"/>
              </a:rPr>
              <a:t>There are advantages to this type of coverage.  Medicare Advantage Plans eliminate Part A and Part B deductibles and often have no deductible of their own, have low to no additional monthly premiums, offer some enhanced benefits such as dental, hearing, vision and fitness center memberships. Medicare Advantage Plans also feature an out-of-pocket maximum to give you more financial protection than Original Medicare. </a:t>
            </a:r>
          </a:p>
          <a:p>
            <a:pPr eaLnBrk="1" hangingPunct="1">
              <a:defRPr/>
            </a:pPr>
            <a:endParaRPr lang="en-US" dirty="0">
              <a:ea typeface="ヒラギノ角ゴ Pro W3" pitchFamily="1" charset="-128"/>
              <a:cs typeface="ヒラギノ角ゴ Pro W3" pitchFamily="1" charset="-128"/>
            </a:endParaRPr>
          </a:p>
          <a:p>
            <a:pPr eaLnBrk="1" hangingPunct="1">
              <a:defRPr/>
            </a:pPr>
            <a:r>
              <a:rPr lang="en-US" dirty="0">
                <a:ea typeface="ヒラギノ角ゴ Pro W3" pitchFamily="1" charset="-128"/>
                <a:cs typeface="ヒラギノ角ゴ Pro W3" pitchFamily="1" charset="-128"/>
              </a:rPr>
              <a:t>To be eligible to enroll on a Medicare Advantage plan you must:</a:t>
            </a:r>
          </a:p>
          <a:p>
            <a:pPr marL="171450" indent="-171450" eaLnBrk="1" hangingPunct="1">
              <a:buFont typeface="Arial" pitchFamily="34" charset="0"/>
              <a:buChar char="•"/>
              <a:defRPr/>
            </a:pPr>
            <a:r>
              <a:rPr lang="en-US" dirty="0">
                <a:ea typeface="ヒラギノ角ゴ Pro W3" pitchFamily="1" charset="-128"/>
                <a:cs typeface="ヒラギノ角ゴ Pro W3" pitchFamily="1" charset="-128"/>
              </a:rPr>
              <a:t>Be entitled to Medicare Part A; </a:t>
            </a:r>
          </a:p>
          <a:p>
            <a:pPr marL="171450" indent="-171450" eaLnBrk="1" hangingPunct="1">
              <a:buFont typeface="Arial" pitchFamily="34" charset="0"/>
              <a:buChar char="•"/>
              <a:defRPr/>
            </a:pPr>
            <a:r>
              <a:rPr lang="en-US" dirty="0">
                <a:ea typeface="ヒラギノ角ゴ Pro W3" pitchFamily="1" charset="-128"/>
                <a:cs typeface="ヒラギノ角ゴ Pro W3" pitchFamily="1" charset="-128"/>
              </a:rPr>
              <a:t>Be enrolled in Medicare Part B; </a:t>
            </a:r>
          </a:p>
          <a:p>
            <a:pPr marL="171450" indent="-171450" eaLnBrk="1" hangingPunct="1">
              <a:buFont typeface="Arial" pitchFamily="34" charset="0"/>
              <a:buChar char="•"/>
              <a:defRPr/>
            </a:pPr>
            <a:r>
              <a:rPr lang="en-US" dirty="0">
                <a:ea typeface="ヒラギノ角ゴ Pro W3" pitchFamily="1" charset="-128"/>
                <a:cs typeface="ヒラギノ角ゴ Pro W3" pitchFamily="1" charset="-128"/>
              </a:rPr>
              <a:t>Live in our service area (Volusia ,Flagler, Highlands,</a:t>
            </a:r>
            <a:r>
              <a:rPr lang="en-US" baseline="0" dirty="0">
                <a:ea typeface="ヒラギノ角ゴ Pro W3" pitchFamily="1" charset="-128"/>
                <a:cs typeface="ヒラギノ角ゴ Pro W3" pitchFamily="1" charset="-128"/>
              </a:rPr>
              <a:t> Hardee</a:t>
            </a:r>
            <a:r>
              <a:rPr lang="en-US" dirty="0">
                <a:ea typeface="ヒラギノ角ゴ Pro W3" pitchFamily="1" charset="-128"/>
                <a:cs typeface="ヒラギノ角ゴ Pro W3" pitchFamily="1" charset="-128"/>
              </a:rPr>
              <a:t> and Seminole counties)</a:t>
            </a:r>
          </a:p>
          <a:p>
            <a:pPr eaLnBrk="1" hangingPunct="1">
              <a:buFont typeface="Arial" pitchFamily="34" charset="0"/>
              <a:buNone/>
              <a:defRPr/>
            </a:pPr>
            <a:endParaRPr lang="en-US" dirty="0">
              <a:ea typeface="ヒラギノ角ゴ Pro W3" pitchFamily="1" charset="-128"/>
              <a:cs typeface="ヒラギノ角ゴ Pro W3" pitchFamily="1" charset="-128"/>
            </a:endParaRPr>
          </a:p>
          <a:p>
            <a:pPr eaLnBrk="1" hangingPunct="1">
              <a:buFont typeface="Arial" pitchFamily="34" charset="0"/>
              <a:buNone/>
              <a:defRPr/>
            </a:pPr>
            <a:r>
              <a:rPr lang="en-US" dirty="0">
                <a:ea typeface="ヒラギノ角ゴ Pro W3" pitchFamily="1" charset="-128"/>
                <a:cs typeface="ヒラギノ角ゴ Pro W3" pitchFamily="1" charset="-128"/>
              </a:rPr>
              <a:t>If you currently pay a premium for Part A and/or Part B, you must continue paying this premium. </a:t>
            </a:r>
          </a:p>
          <a:p>
            <a:pPr eaLnBrk="1" hangingPunct="1">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1219EF-83AB-4439-9C7E-21CA953048C9}" type="slidenum">
              <a:rPr lang="en-US" smtClean="0"/>
              <a:pPr eaLnBrk="1" hangingPunct="1"/>
              <a:t>15</a:t>
            </a:fld>
            <a:endParaRPr lang="en-US" dirty="0"/>
          </a:p>
        </p:txBody>
      </p:sp>
    </p:spTree>
    <p:extLst>
      <p:ext uri="{BB962C8B-B14F-4D97-AF65-F5344CB8AC3E}">
        <p14:creationId xmlns:p14="http://schemas.microsoft.com/office/powerpoint/2010/main" val="16324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A25BD-DD0A-4F77-B22E-ED35F7DB6924}" type="slidenum">
              <a:rPr lang="en-US" smtClean="0"/>
              <a:pPr>
                <a:defRPr/>
              </a:pPr>
              <a:t>16</a:t>
            </a:fld>
            <a:endParaRPr lang="en-US" dirty="0"/>
          </a:p>
        </p:txBody>
      </p:sp>
    </p:spTree>
    <p:extLst>
      <p:ext uri="{BB962C8B-B14F-4D97-AF65-F5344CB8AC3E}">
        <p14:creationId xmlns:p14="http://schemas.microsoft.com/office/powerpoint/2010/main" val="408299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Initial Enrollment Period applies when you first become eligible for Medicare Part A and/or Part B. </a:t>
            </a:r>
            <a:r>
              <a:rPr lang="en-US" dirty="0">
                <a:ea typeface="ヒラギノ角ゴ Pro W3"/>
                <a:cs typeface="ヒラギノ角ゴ Pro W3"/>
              </a:rPr>
              <a:t>This is a seven-month period that begins three months before the month you are eligible, the month you are eligible, and ends three months after you are eligible.</a:t>
            </a:r>
          </a:p>
          <a:p>
            <a:pPr eaLnBrk="1" hangingPunct="1"/>
            <a:endParaRPr lang="en-US" dirty="0">
              <a:ea typeface="ヒラギノ角ゴ Pro W3"/>
              <a:cs typeface="ヒラギノ角ゴ Pro W3"/>
            </a:endParaRPr>
          </a:p>
          <a:p>
            <a:pPr eaLnBrk="1" hangingPunct="1"/>
            <a:r>
              <a:rPr lang="en-US" dirty="0"/>
              <a:t>If you have chosen to enroll in a Medicare Advantage Plan or a Prescription Drug Plan, you will have an opportunity every year to switch to a different plan. The time in which you can do this is called the Annual Election Period (AEP), which runs from October 15 to December 7 of each year with January 1 effective date</a:t>
            </a:r>
          </a:p>
        </p:txBody>
      </p:sp>
      <p:sp>
        <p:nvSpPr>
          <p:cNvPr id="4" name="Slide Number Placeholder 3"/>
          <p:cNvSpPr>
            <a:spLocks noGrp="1"/>
          </p:cNvSpPr>
          <p:nvPr>
            <p:ph type="sldNum" sz="quarter" idx="10"/>
          </p:nvPr>
        </p:nvSpPr>
        <p:spPr/>
        <p:txBody>
          <a:bodyPr/>
          <a:lstStyle/>
          <a:p>
            <a:fld id="{3A12B0BC-FA97-FB47-A7F7-196EDDC37D60}" type="slidenum">
              <a:rPr lang="en-US" smtClean="0"/>
              <a:t>17</a:t>
            </a:fld>
            <a:endParaRPr lang="en-US" dirty="0"/>
          </a:p>
        </p:txBody>
      </p:sp>
    </p:spTree>
    <p:extLst>
      <p:ext uri="{BB962C8B-B14F-4D97-AF65-F5344CB8AC3E}">
        <p14:creationId xmlns:p14="http://schemas.microsoft.com/office/powerpoint/2010/main" val="125515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Open</a:t>
            </a:r>
            <a:r>
              <a:rPr lang="en-US" baseline="0" dirty="0"/>
              <a:t> Enrollment Period runs from Jan 1</a:t>
            </a:r>
            <a:r>
              <a:rPr lang="en-US" baseline="30000" dirty="0"/>
              <a:t>st</a:t>
            </a:r>
            <a:r>
              <a:rPr lang="en-US" baseline="0" dirty="0"/>
              <a:t>-March 31</a:t>
            </a:r>
            <a:r>
              <a:rPr lang="en-US" baseline="30000" dirty="0"/>
              <a:t>st</a:t>
            </a:r>
            <a:r>
              <a:rPr lang="en-US" baseline="0" dirty="0"/>
              <a:t> and during this time a member of an MA only plan can enroll in another MAPD plan or original Medicare with a PDP.  Examples: an individual enrolled in an MA-PD plan may use the OEP to switch to: (1) another MA-PD plan; (2) an MA-only plan; or (3) Original Medicare with or without a PDP.  The OEP will also allow an individual enrolled in an MA-only plan to switch to-- (1) another MA-only plan; (2) an MA-PD plan; or (3) Original Medicare with or without a PDP. However, this enrollment period does not allow for Part D changes for individuals enrolled in Original Medicare, including those with enrollment in stand-alone PDPs.</a:t>
            </a:r>
          </a:p>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t>18</a:t>
            </a:fld>
            <a:endParaRPr lang="en-US" dirty="0"/>
          </a:p>
        </p:txBody>
      </p:sp>
    </p:spTree>
    <p:extLst>
      <p:ext uri="{BB962C8B-B14F-4D97-AF65-F5344CB8AC3E}">
        <p14:creationId xmlns:p14="http://schemas.microsoft.com/office/powerpoint/2010/main" val="293075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Special Enrollment Period may apply if you meet certain life changing events, such as moving out of the plan’s service area.  Those qualifying for Low Income Subsidy have the ability to change their plan on a monthly basis.  Please refer to Medicare to see if you qualify for a Special Enrollment Period.  </a:t>
            </a:r>
            <a:r>
              <a:rPr lang="en-US" dirty="0">
                <a:ea typeface="ヒラギノ角ゴ Pro W3"/>
                <a:cs typeface="ヒラギノ角ゴ Pro W3"/>
              </a:rPr>
              <a:t> </a:t>
            </a:r>
            <a:endParaRPr lang="en-US" dirty="0"/>
          </a:p>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t>19</a:t>
            </a:fld>
            <a:endParaRPr lang="en-US" dirty="0"/>
          </a:p>
        </p:txBody>
      </p:sp>
    </p:spTree>
    <p:extLst>
      <p:ext uri="{BB962C8B-B14F-4D97-AF65-F5344CB8AC3E}">
        <p14:creationId xmlns:p14="http://schemas.microsoft.com/office/powerpoint/2010/main" val="4211773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A25BD-DD0A-4F77-B22E-ED35F7DB6924}" type="slidenum">
              <a:rPr lang="en-US" smtClean="0"/>
              <a:pPr>
                <a:defRPr/>
              </a:pPr>
              <a:t>21</a:t>
            </a:fld>
            <a:endParaRPr lang="en-US" dirty="0"/>
          </a:p>
        </p:txBody>
      </p:sp>
    </p:spTree>
    <p:extLst>
      <p:ext uri="{BB962C8B-B14F-4D97-AF65-F5344CB8AC3E}">
        <p14:creationId xmlns:p14="http://schemas.microsoft.com/office/powerpoint/2010/main" val="175322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Is an HMO right for you?</a:t>
            </a:r>
          </a:p>
          <a:p>
            <a:endParaRPr lang="en-US" dirty="0"/>
          </a:p>
          <a:p>
            <a:r>
              <a:rPr lang="en-US" dirty="0"/>
              <a:t>An HMO is a Health maintenance organization.</a:t>
            </a:r>
          </a:p>
          <a:p>
            <a:endParaRPr lang="en-US" dirty="0"/>
          </a:p>
          <a:p>
            <a:r>
              <a:rPr lang="en-US" dirty="0"/>
              <a:t>With an HMO you have a defined network of providers.</a:t>
            </a:r>
          </a:p>
          <a:p>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DE74A7-EA0D-470D-BA8F-0C25771B4986}" type="slidenum">
              <a:rPr lang="en-US" smtClean="0"/>
              <a:pPr eaLnBrk="1" hangingPunct="1"/>
              <a:t>2</a:t>
            </a:fld>
            <a:endParaRPr lang="en-US" dirty="0"/>
          </a:p>
        </p:txBody>
      </p:sp>
    </p:spTree>
    <p:extLst>
      <p:ext uri="{BB962C8B-B14F-4D97-AF65-F5344CB8AC3E}">
        <p14:creationId xmlns:p14="http://schemas.microsoft.com/office/powerpoint/2010/main" val="307276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07095dd1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e07095dd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07095dd13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07095dd1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07095dd13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07095dd1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You may be able to get extra help to pay for your prescription drug premiums and costs. </a:t>
            </a:r>
            <a:r>
              <a:rPr lang="en-US" dirty="0">
                <a:ea typeface="ヒラギノ角ゴ Pro W3"/>
                <a:cs typeface="ヒラギノ角ゴ Pro W3"/>
              </a:rPr>
              <a:t>Programs are available such as Low Income Subsidy, which is a federal program to help reduce Prescription Drug Plan costs for limited-income beneficiaries. </a:t>
            </a:r>
          </a:p>
          <a:p>
            <a:pPr eaLnBrk="1" hangingPunct="1"/>
            <a:endParaRPr lang="en-US" dirty="0">
              <a:ea typeface="ヒラギノ角ゴ Pro W3"/>
              <a:cs typeface="ヒラギノ角ゴ Pro W3"/>
            </a:endParaRPr>
          </a:p>
          <a:p>
            <a:pPr eaLnBrk="1" hangingPunct="1"/>
            <a:endParaRPr lang="en-US" dirty="0">
              <a:ea typeface="ヒラギノ角ゴ Pro W3"/>
              <a:cs typeface="ヒラギノ角ゴ Pro W3"/>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250ECA-7EF6-4A87-ACF8-87A6090CEA93}" type="slidenum">
              <a:rPr lang="en-US" smtClean="0"/>
              <a:pPr eaLnBrk="1" hangingPunct="1"/>
              <a:t>26</a:t>
            </a:fld>
            <a:endParaRPr lang="en-US" dirty="0"/>
          </a:p>
        </p:txBody>
      </p:sp>
    </p:spTree>
    <p:extLst>
      <p:ext uri="{BB962C8B-B14F-4D97-AF65-F5344CB8AC3E}">
        <p14:creationId xmlns:p14="http://schemas.microsoft.com/office/powerpoint/2010/main" val="2974103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ea typeface="ヒラギノ角ゴ Pro W3"/>
                <a:cs typeface="ヒラギノ角ゴ Pro W3"/>
              </a:rPr>
              <a:t>To get more information about the programs available, please speak with your sales representative.</a:t>
            </a:r>
          </a:p>
          <a:p>
            <a:pPr eaLnBrk="1" hangingPunct="1"/>
            <a:endParaRPr lang="en-US" dirty="0">
              <a:ea typeface="ヒラギノ角ゴ Pro W3"/>
              <a:cs typeface="ヒラギノ角ゴ Pro W3"/>
            </a:endParaRPr>
          </a:p>
          <a:p>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04FD28-BDE1-4BF0-9675-DA1DD84DB2C7}" type="slidenum">
              <a:rPr lang="en-US" smtClean="0"/>
              <a:pPr eaLnBrk="1" hangingPunct="1"/>
              <a:t>27</a:t>
            </a:fld>
            <a:endParaRPr lang="en-US" dirty="0"/>
          </a:p>
        </p:txBody>
      </p:sp>
    </p:spTree>
    <p:extLst>
      <p:ext uri="{BB962C8B-B14F-4D97-AF65-F5344CB8AC3E}">
        <p14:creationId xmlns:p14="http://schemas.microsoft.com/office/powerpoint/2010/main" val="1628072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688" eaLnBrk="1" hangingPunct="1"/>
            <a:r>
              <a:rPr lang="en-US" dirty="0">
                <a:cs typeface="Arial Bold" pitchFamily="34" charset="0"/>
                <a:sym typeface="Arial Bold" pitchFamily="34" charset="0"/>
              </a:rPr>
              <a:t>For more information on our plans or to have these materials provided to you in other formats or languages, </a:t>
            </a:r>
            <a:r>
              <a:rPr lang="en-US" dirty="0"/>
              <a:t>please feel free to contact our customer service department toll free at 1-877-535-8278.  For relay users, please call 800-955-8771.  Representatives are available weekdays from 8 a.m. to 8 p.m. and Saturdays from 8 am to noon. From October 1 – March</a:t>
            </a:r>
            <a:r>
              <a:rPr lang="en-US" baseline="0" dirty="0"/>
              <a:t> 31</a:t>
            </a:r>
            <a:r>
              <a:rPr lang="en-US" dirty="0"/>
              <a:t>, we’re available seven days a week from 8 am to 8 pm If you call after hours, you can leave a message and we'll return your call the next business day. </a:t>
            </a:r>
          </a:p>
          <a:p>
            <a:pPr marL="39688" eaLnBrk="1" hangingPunct="1"/>
            <a:endParaRPr lang="en-US" dirty="0"/>
          </a:p>
          <a:p>
            <a:pPr marL="39688" eaLnBrk="1" hangingPunct="1"/>
            <a:r>
              <a:rPr lang="en-US" dirty="0"/>
              <a:t>Or stop into one of our offices.  No appointment is necessary!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3F9434-EE11-42D3-A5C1-6043F3270C26}" type="slidenum">
              <a:rPr lang="en-US" smtClean="0"/>
              <a:pPr eaLnBrk="1" hangingPunct="1"/>
              <a:t>29</a:t>
            </a:fld>
            <a:endParaRPr lang="en-US" dirty="0"/>
          </a:p>
        </p:txBody>
      </p:sp>
    </p:spTree>
    <p:extLst>
      <p:ext uri="{BB962C8B-B14F-4D97-AF65-F5344CB8AC3E}">
        <p14:creationId xmlns:p14="http://schemas.microsoft.com/office/powerpoint/2010/main" val="3037020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AdventHealth</a:t>
            </a:r>
            <a:r>
              <a:rPr lang="en-US" baseline="0" dirty="0"/>
              <a:t> Advantage Plans</a:t>
            </a:r>
            <a:r>
              <a:rPr lang="en-US" dirty="0"/>
              <a:t> Plans makes it easy to enroll.  We offer several enrollment options. </a:t>
            </a:r>
          </a:p>
          <a:p>
            <a:pPr eaLnBrk="1" hangingPunct="1">
              <a:defRPr/>
            </a:pPr>
            <a:endParaRPr lang="en-US" dirty="0"/>
          </a:p>
          <a:p>
            <a:pPr eaLnBrk="1" hangingPunct="1">
              <a:defRPr/>
            </a:pPr>
            <a:r>
              <a:rPr lang="en-US" dirty="0"/>
              <a:t>1.  You can fill out a paper application</a:t>
            </a:r>
            <a:r>
              <a:rPr lang="en-US" dirty="0">
                <a:highlight>
                  <a:srgbClr val="FFFF00"/>
                </a:highlight>
              </a:rPr>
              <a:t>.  You can request this or print one from our website.</a:t>
            </a:r>
          </a:p>
          <a:p>
            <a:pPr marL="228600" indent="-228600" eaLnBrk="1" hangingPunct="1">
              <a:buFontTx/>
              <a:buAutoNum type="arabicPeriod" startAt="2"/>
              <a:defRPr/>
            </a:pPr>
            <a:r>
              <a:rPr lang="en-US" dirty="0">
                <a:highlight>
                  <a:srgbClr val="FFFF00"/>
                </a:highlight>
              </a:rPr>
              <a:t>You can come into our office </a:t>
            </a:r>
            <a:r>
              <a:rPr lang="en-US" dirty="0"/>
              <a:t>and sit down one-on-one with a sales representative.  No appointment is necessary.</a:t>
            </a:r>
          </a:p>
          <a:p>
            <a:pPr marL="228600" indent="-228600" eaLnBrk="1" hangingPunct="1">
              <a:buFontTx/>
              <a:buAutoNum type="arabicPeriod" startAt="2"/>
              <a:defRPr/>
            </a:pPr>
            <a:r>
              <a:rPr lang="en-US" dirty="0"/>
              <a:t>You can contact our customer service at 1-877-535-8278 to request a phone enrollment or have one of our sales representatives come to your home.  Relay users, please call 1-800-955-8771</a:t>
            </a:r>
          </a:p>
          <a:p>
            <a:pPr marL="228600" indent="-228600" eaLnBrk="1" hangingPunct="1">
              <a:buFontTx/>
              <a:buAutoNum type="arabicPeriod" startAt="2"/>
              <a:defRPr/>
            </a:pPr>
            <a:r>
              <a:rPr lang="en-US" dirty="0"/>
              <a:t>You apply online through our website or through the CMS online enrollment center at www.medicare.gov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4E4F1F-E03D-4573-80C1-6EB160E52AA1}" type="slidenum">
              <a:rPr lang="en-US" smtClean="0"/>
              <a:pPr eaLnBrk="1" hangingPunct="1"/>
              <a:t>30</a:t>
            </a:fld>
            <a:endParaRPr lang="en-US" dirty="0"/>
          </a:p>
        </p:txBody>
      </p:sp>
    </p:spTree>
    <p:extLst>
      <p:ext uri="{BB962C8B-B14F-4D97-AF65-F5344CB8AC3E}">
        <p14:creationId xmlns:p14="http://schemas.microsoft.com/office/powerpoint/2010/main" val="2325191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A25BD-DD0A-4F77-B22E-ED35F7DB6924}" type="slidenum">
              <a:rPr lang="en-US" smtClean="0"/>
              <a:pPr>
                <a:defRPr/>
              </a:pPr>
              <a:t>31</a:t>
            </a:fld>
            <a:endParaRPr lang="en-US" dirty="0"/>
          </a:p>
        </p:txBody>
      </p:sp>
    </p:spTree>
    <p:extLst>
      <p:ext uri="{BB962C8B-B14F-4D97-AF65-F5344CB8AC3E}">
        <p14:creationId xmlns:p14="http://schemas.microsoft.com/office/powerpoint/2010/main" val="66154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dirty="0"/>
              <a:t> Welcome! Thank you for taking this opportunity to learn more about AdventHealth</a:t>
            </a:r>
            <a:r>
              <a:rPr lang="en-US" baseline="0" dirty="0"/>
              <a:t> </a:t>
            </a:r>
            <a:r>
              <a:rPr lang="en-US" dirty="0"/>
              <a:t> Advantage and Health First Plan we have available. </a:t>
            </a:r>
          </a:p>
          <a:p>
            <a:pPr eaLnBrk="1" hangingPunct="1">
              <a:spcBef>
                <a:spcPct val="0"/>
              </a:spcBef>
              <a:buFontTx/>
              <a:buChar char="•"/>
            </a:pPr>
            <a:r>
              <a:rPr lang="en-US" dirty="0"/>
              <a:t>  Today we will be telling you a little bit more about who we are, how Health First began and the services we offer to our community; </a:t>
            </a:r>
          </a:p>
          <a:p>
            <a:pPr eaLnBrk="1" hangingPunct="1">
              <a:spcBef>
                <a:spcPct val="0"/>
              </a:spcBef>
            </a:pPr>
            <a:r>
              <a:rPr lang="en-US" dirty="0"/>
              <a:t>    we will provide you with a basic understanding of original Medicare and discuss when beneficiaries have the ability to enroll or make plan changes; </a:t>
            </a:r>
          </a:p>
          <a:p>
            <a:pPr eaLnBrk="1" hangingPunct="1">
              <a:spcBef>
                <a:spcPct val="0"/>
              </a:spcBef>
            </a:pPr>
            <a:r>
              <a:rPr lang="en-US" dirty="0"/>
              <a:t>    we will be providing you with information on our  Medicare Advantage plan</a:t>
            </a:r>
            <a:r>
              <a:rPr lang="en-US" baseline="0" dirty="0"/>
              <a:t> </a:t>
            </a:r>
            <a:r>
              <a:rPr lang="en-US" dirty="0"/>
              <a:t>with Part D drug coverage that is</a:t>
            </a:r>
            <a:r>
              <a:rPr lang="en-US" baseline="0" dirty="0"/>
              <a:t> </a:t>
            </a:r>
            <a:r>
              <a:rPr lang="en-US" dirty="0"/>
              <a:t>being offered for</a:t>
            </a:r>
            <a:r>
              <a:rPr lang="en-US" baseline="0" dirty="0"/>
              <a:t> </a:t>
            </a:r>
            <a:r>
              <a:rPr lang="en-US" dirty="0"/>
              <a:t>2022</a:t>
            </a:r>
            <a:r>
              <a:rPr lang="en-US" dirty="0">
                <a:highlight>
                  <a:srgbClr val="FFFF00"/>
                </a:highlight>
              </a:rPr>
              <a:t>. </a:t>
            </a:r>
            <a:r>
              <a:rPr lang="en-US" dirty="0"/>
              <a:t>The plan is</a:t>
            </a:r>
            <a:r>
              <a:rPr lang="en-US" baseline="0" dirty="0"/>
              <a:t> called</a:t>
            </a:r>
            <a:r>
              <a:rPr lang="en-US" dirty="0"/>
              <a:t>:</a:t>
            </a:r>
          </a:p>
          <a:p>
            <a:pPr lvl="2" eaLnBrk="1" hangingPunct="1">
              <a:spcBef>
                <a:spcPct val="0"/>
              </a:spcBef>
              <a:buFontTx/>
              <a:buChar char="•"/>
            </a:pPr>
            <a:r>
              <a:rPr lang="en-US" dirty="0"/>
              <a:t>  AdventHealth SunSaver Plan (HMO)</a:t>
            </a:r>
          </a:p>
          <a:p>
            <a:pPr lvl="2" eaLnBrk="1" hangingPunct="1">
              <a:spcBef>
                <a:spcPct val="0"/>
              </a:spcBef>
              <a:buFontTx/>
              <a:buNone/>
            </a:pPr>
            <a:endParaRPr lang="en-US" dirty="0"/>
          </a:p>
          <a:p>
            <a:pPr eaLnBrk="1" hangingPunct="1">
              <a:spcBef>
                <a:spcPct val="0"/>
              </a:spcBef>
            </a:pPr>
            <a:r>
              <a:rPr lang="en-US" dirty="0"/>
              <a:t>     Lastly, we will provide you with different options on how you can enroll in</a:t>
            </a:r>
            <a:r>
              <a:rPr lang="en-US" baseline="0" dirty="0"/>
              <a:t> our plan.</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4E961E-36AA-4FE0-8228-8F5922A8DE8E}" type="slidenum">
              <a:rPr lang="en-US" smtClean="0"/>
              <a:pPr eaLnBrk="1" hangingPunct="1"/>
              <a:t>3</a:t>
            </a:fld>
            <a:endParaRPr lang="en-US" dirty="0"/>
          </a:p>
        </p:txBody>
      </p:sp>
    </p:spTree>
    <p:extLst>
      <p:ext uri="{BB962C8B-B14F-4D97-AF65-F5344CB8AC3E}">
        <p14:creationId xmlns:p14="http://schemas.microsoft.com/office/powerpoint/2010/main" val="389793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5 hospitals in Volusia/Flagler provide quality of care and service. Here is an example of some of the awards that AdventHealth Memorial Medical Center received.</a:t>
            </a:r>
          </a:p>
          <a:p>
            <a:endParaRPr lang="en-US" dirty="0"/>
          </a:p>
          <a:p>
            <a:r>
              <a:rPr lang="en-US" dirty="0">
                <a:solidFill>
                  <a:schemeClr val="bg1"/>
                </a:solidFill>
                <a:latin typeface="Myriad Pro"/>
              </a:rPr>
              <a:t>• </a:t>
            </a:r>
            <a:r>
              <a:rPr lang="en-US" dirty="0">
                <a:solidFill>
                  <a:schemeClr val="bg1"/>
                </a:solidFill>
              </a:rPr>
              <a:t>Dedication to Christian mission</a:t>
            </a:r>
          </a:p>
          <a:p>
            <a:endParaRPr lang="en-US" dirty="0">
              <a:solidFill>
                <a:schemeClr val="bg1"/>
              </a:solidFill>
            </a:endParaRPr>
          </a:p>
          <a:p>
            <a:r>
              <a:rPr lang="en-US" dirty="0">
                <a:solidFill>
                  <a:schemeClr val="bg1"/>
                </a:solidFill>
                <a:latin typeface="Myriad Pro"/>
              </a:rPr>
              <a:t>• </a:t>
            </a:r>
            <a:r>
              <a:rPr lang="en-US" dirty="0">
                <a:solidFill>
                  <a:schemeClr val="bg1"/>
                </a:solidFill>
              </a:rPr>
              <a:t>Commitment to leading-edge healthcare</a:t>
            </a:r>
          </a:p>
          <a:p>
            <a:endParaRPr lang="en-US" dirty="0">
              <a:solidFill>
                <a:schemeClr val="bg1"/>
              </a:solidFill>
              <a:latin typeface="Myriad Pro"/>
            </a:endParaRPr>
          </a:p>
          <a:p>
            <a:r>
              <a:rPr lang="en-US" dirty="0">
                <a:solidFill>
                  <a:schemeClr val="bg1"/>
                </a:solidFill>
                <a:latin typeface="Myriad Pro"/>
              </a:rPr>
              <a:t>• </a:t>
            </a:r>
            <a:r>
              <a:rPr lang="en-US" dirty="0">
                <a:solidFill>
                  <a:schemeClr val="bg1"/>
                </a:solidFill>
              </a:rPr>
              <a:t>Emphasis on financial stewardship</a:t>
            </a:r>
          </a:p>
          <a:p>
            <a:endParaRPr lang="en-US" dirty="0">
              <a:solidFill>
                <a:schemeClr val="bg1"/>
              </a:solidFill>
              <a:latin typeface="Myriad Pro"/>
            </a:endParaRPr>
          </a:p>
          <a:p>
            <a:r>
              <a:rPr lang="en-US" dirty="0">
                <a:solidFill>
                  <a:schemeClr val="bg1"/>
                </a:solidFill>
                <a:latin typeface="Myriad Pro"/>
              </a:rPr>
              <a:t>•</a:t>
            </a:r>
            <a:r>
              <a:rPr lang="en-US" dirty="0">
                <a:solidFill>
                  <a:schemeClr val="bg1"/>
                </a:solidFill>
              </a:rPr>
              <a:t> A good community partner</a:t>
            </a:r>
          </a:p>
          <a:p>
            <a:endParaRPr lang="en-US" dirty="0">
              <a:solidFill>
                <a:schemeClr val="bg1"/>
              </a:solidFill>
              <a:latin typeface="Myriad Pro"/>
            </a:endParaRPr>
          </a:p>
          <a:p>
            <a:r>
              <a:rPr lang="en-US" dirty="0">
                <a:solidFill>
                  <a:schemeClr val="bg1"/>
                </a:solidFill>
                <a:latin typeface="Myriad Pro"/>
              </a:rPr>
              <a:t>• </a:t>
            </a:r>
            <a:r>
              <a:rPr lang="en-US" dirty="0">
                <a:solidFill>
                  <a:schemeClr val="bg1"/>
                </a:solidFill>
              </a:rPr>
              <a:t>Inspiring health and well-being of those we serve</a:t>
            </a:r>
          </a:p>
          <a:p>
            <a:endParaRPr lang="en-US" dirty="0"/>
          </a:p>
        </p:txBody>
      </p:sp>
      <p:sp>
        <p:nvSpPr>
          <p:cNvPr id="4" name="Slide Number Placeholder 3"/>
          <p:cNvSpPr>
            <a:spLocks noGrp="1"/>
          </p:cNvSpPr>
          <p:nvPr>
            <p:ph type="sldNum" sz="quarter" idx="5"/>
          </p:nvPr>
        </p:nvSpPr>
        <p:spPr/>
        <p:txBody>
          <a:bodyPr/>
          <a:lstStyle/>
          <a:p>
            <a:fld id="{3A12B0BC-FA97-FB47-A7F7-196EDDC37D60}" type="slidenum">
              <a:rPr lang="en-US" smtClean="0"/>
              <a:t>5</a:t>
            </a:fld>
            <a:endParaRPr lang="en-US" dirty="0"/>
          </a:p>
        </p:txBody>
      </p:sp>
    </p:spTree>
    <p:extLst>
      <p:ext uri="{BB962C8B-B14F-4D97-AF65-F5344CB8AC3E}">
        <p14:creationId xmlns:p14="http://schemas.microsoft.com/office/powerpoint/2010/main" val="17487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eaLnBrk="1" hangingPunct="1">
              <a:spcBef>
                <a:spcPct val="0"/>
              </a:spcBef>
              <a:defRPr/>
            </a:pPr>
            <a:r>
              <a:rPr lang="en-US" b="1" dirty="0"/>
              <a:t>About Health First Health Plans.</a:t>
            </a:r>
            <a:endParaRPr lang="en-US" dirty="0"/>
          </a:p>
          <a:p>
            <a:pPr lvl="1" eaLnBrk="1" hangingPunct="1">
              <a:spcBef>
                <a:spcPct val="0"/>
              </a:spcBef>
              <a:buFontTx/>
              <a:buChar char="•"/>
              <a:defRPr/>
            </a:pPr>
            <a:r>
              <a:rPr lang="en-US" dirty="0"/>
              <a:t>  Health First, our parent company, was formed when Cape Canaveral Hospital in Cocoa Beach, Holmes Regional Medical Center in Melbourne, and Palm Bay Hospital on Malabar Road in Palm Bay joined together in August 1995 to create a truly integrated not-for-profit healthcare delivery system and fulfill a common mission of improving the health of our community.  </a:t>
            </a:r>
          </a:p>
          <a:p>
            <a:pPr lvl="2" eaLnBrk="1" hangingPunct="1">
              <a:spcBef>
                <a:spcPct val="0"/>
              </a:spcBef>
              <a:buFontTx/>
              <a:buChar char="•"/>
              <a:defRPr/>
            </a:pPr>
            <a:r>
              <a:rPr lang="en-US" dirty="0"/>
              <a:t>  In late 1995, the first of many new services were added to the Health First family.  The first was called Health First Physicians, now known as Health First Medical Group.  Today, it serves as the largest multi-specialty physicians group in Brevard County</a:t>
            </a:r>
          </a:p>
          <a:p>
            <a:pPr lvl="2" eaLnBrk="1" hangingPunct="1">
              <a:spcBef>
                <a:spcPct val="0"/>
              </a:spcBef>
              <a:buFontTx/>
              <a:buChar char="•"/>
              <a:defRPr/>
            </a:pPr>
            <a:r>
              <a:rPr lang="en-US" dirty="0"/>
              <a:t>  Next to be introduced was Health First Health Plans, which enrolled its first member in January of 1996 and began offering Medicare plans in 1997.  </a:t>
            </a:r>
          </a:p>
          <a:p>
            <a:pPr marL="1085850" lvl="2" indent="-171450" eaLnBrk="1" hangingPunct="1">
              <a:spcBef>
                <a:spcPct val="0"/>
              </a:spcBef>
              <a:buFont typeface="Arial" pitchFamily="34" charset="0"/>
              <a:buChar char="•"/>
              <a:defRPr/>
            </a:pPr>
            <a:r>
              <a:rPr lang="en-US" dirty="0"/>
              <a:t>We also offer Outpatient Services such as diagnostic testing, home health care, a full-service pharmacy and much more.</a:t>
            </a:r>
          </a:p>
          <a:p>
            <a:pPr marL="1085850" lvl="2" indent="-171450" eaLnBrk="1" hangingPunct="1">
              <a:spcBef>
                <a:spcPct val="0"/>
              </a:spcBef>
              <a:buFont typeface="Arial" pitchFamily="34" charset="0"/>
              <a:buChar char="•"/>
              <a:defRPr/>
            </a:pPr>
            <a:r>
              <a:rPr lang="en-US" dirty="0"/>
              <a:t>We are excited to be partnering with AdventHealth in Seminole, Volusia,</a:t>
            </a:r>
            <a:r>
              <a:rPr lang="en-US" baseline="0" dirty="0"/>
              <a:t> </a:t>
            </a:r>
            <a:r>
              <a:rPr lang="en-US" dirty="0"/>
              <a:t>Flagler,</a:t>
            </a:r>
            <a:r>
              <a:rPr lang="en-US" baseline="0" dirty="0"/>
              <a:t> Hardee and Highlands </a:t>
            </a:r>
            <a:r>
              <a:rPr lang="en-US" dirty="0"/>
              <a:t>Counties.</a:t>
            </a:r>
          </a:p>
          <a:p>
            <a:pPr lvl="2" eaLnBrk="1" hangingPunct="1">
              <a:spcBef>
                <a:spcPct val="0"/>
              </a:spcBef>
              <a:buFont typeface="Arial" pitchFamily="34" charset="0"/>
              <a:buNone/>
              <a:defRPr/>
            </a:pPr>
            <a:endParaRPr lang="en-US" dirty="0"/>
          </a:p>
          <a:p>
            <a:pPr lvl="2" eaLnBrk="1" hangingPunct="1">
              <a:spcBef>
                <a:spcPct val="0"/>
              </a:spcBef>
              <a:buFont typeface="Arial" pitchFamily="34" charset="0"/>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t>6</a:t>
            </a:fld>
            <a:endParaRPr lang="en-US" dirty="0"/>
          </a:p>
        </p:txBody>
      </p:sp>
    </p:spTree>
    <p:extLst>
      <p:ext uri="{BB962C8B-B14F-4D97-AF65-F5344CB8AC3E}">
        <p14:creationId xmlns:p14="http://schemas.microsoft.com/office/powerpoint/2010/main" val="332400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r>
              <a:rPr lang="en-US" dirty="0">
                <a:sym typeface="Arial" pitchFamily="34" charset="0"/>
              </a:rPr>
              <a:t>Any applicable disclaimers are on Page 13</a:t>
            </a:r>
          </a:p>
        </p:txBody>
      </p:sp>
      <p:sp>
        <p:nvSpPr>
          <p:cNvPr id="286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fld id="{55EC4E92-24E2-452C-A156-DB16484C6905}" type="slidenum">
              <a:rPr lang="en-US" smtClean="0">
                <a:sym typeface="Arial" pitchFamily="34" charset="0"/>
              </a:rPr>
              <a:pPr eaLnBrk="1" hangingPunct="1"/>
              <a:t>7</a:t>
            </a:fld>
            <a:endParaRPr lang="en-US" dirty="0">
              <a:sym typeface="Arial" pitchFamily="34" charset="0"/>
            </a:endParaRPr>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a:p>
        </p:txBody>
      </p:sp>
    </p:spTree>
    <p:extLst>
      <p:ext uri="{BB962C8B-B14F-4D97-AF65-F5344CB8AC3E}">
        <p14:creationId xmlns:p14="http://schemas.microsoft.com/office/powerpoint/2010/main" val="73034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buFontTx/>
              <a:buChar char="•"/>
            </a:pPr>
            <a:r>
              <a:rPr lang="en-US" dirty="0"/>
              <a:t> Health First Health Plans offers two locations to serve you:</a:t>
            </a:r>
          </a:p>
          <a:p>
            <a:pPr lvl="2" eaLnBrk="1" hangingPunct="1">
              <a:spcBef>
                <a:spcPct val="0"/>
              </a:spcBef>
              <a:buFontTx/>
              <a:buChar char="•"/>
            </a:pPr>
            <a:r>
              <a:rPr lang="en-US" dirty="0"/>
              <a:t>  Our Headquarters is located at: 6450 U.S. Hwy. 1 Rockledge, FL 32955</a:t>
            </a:r>
          </a:p>
          <a:p>
            <a:pPr lvl="2" eaLnBrk="1" hangingPunct="1">
              <a:spcBef>
                <a:spcPct val="0"/>
              </a:spcBef>
              <a:buFontTx/>
              <a:buChar char="•"/>
            </a:pPr>
            <a:r>
              <a:rPr lang="en-US" dirty="0"/>
              <a:t>  Our Local office is Located at: 1425 West Granada Blvd Ormond Beach, FL</a:t>
            </a:r>
          </a:p>
          <a:p>
            <a:pPr lvl="2" eaLnBrk="1" hangingPunct="1">
              <a:spcBef>
                <a:spcPct val="0"/>
              </a:spcBef>
            </a:pPr>
            <a:endParaRPr lang="en-US" dirty="0"/>
          </a:p>
          <a:p>
            <a:pPr lvl="1" eaLnBrk="1" hangingPunct="1">
              <a:spcBef>
                <a:spcPct val="0"/>
              </a:spcBef>
              <a:buFontTx/>
              <a:buChar char="•"/>
            </a:pPr>
            <a:r>
              <a:rPr lang="en-US" dirty="0"/>
              <a:t>  You may also visit our website at myAHplan.com</a:t>
            </a:r>
          </a:p>
          <a:p>
            <a:pPr lvl="1" eaLnBrk="1" hangingPunct="1">
              <a:spcBef>
                <a:spcPct val="0"/>
              </a:spcBef>
            </a:pPr>
            <a:endParaRPr lang="en-US" dirty="0"/>
          </a:p>
          <a:p>
            <a:pPr marL="39688" eaLnBrk="1" hangingPunct="1"/>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3F9434-EE11-42D3-A5C1-6043F3270C26}" type="slidenum">
              <a:rPr lang="en-US" smtClean="0"/>
              <a:pPr eaLnBrk="1" hangingPunct="1"/>
              <a:t>8</a:t>
            </a:fld>
            <a:endParaRPr lang="en-US" dirty="0"/>
          </a:p>
        </p:txBody>
      </p:sp>
    </p:spTree>
    <p:extLst>
      <p:ext uri="{BB962C8B-B14F-4D97-AF65-F5344CB8AC3E}">
        <p14:creationId xmlns:p14="http://schemas.microsoft.com/office/powerpoint/2010/main" val="1466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Our 5 hospitals in Volusia/Flagler provide quality of care and service. Here is an example of some of the awards that AdventHealth Memorial Medical Center received.</a:t>
            </a:r>
          </a:p>
          <a:p>
            <a:endParaRPr lang="en-US" dirty="0"/>
          </a:p>
          <a:p>
            <a:r>
              <a:rPr lang="en-US" dirty="0">
                <a:solidFill>
                  <a:schemeClr val="bg1"/>
                </a:solidFill>
                <a:latin typeface="Myriad Pro"/>
              </a:rPr>
              <a:t>• </a:t>
            </a:r>
            <a:r>
              <a:rPr lang="en-US" dirty="0">
                <a:solidFill>
                  <a:schemeClr val="bg1"/>
                </a:solidFill>
              </a:rPr>
              <a:t>Dedication to Christian mission</a:t>
            </a:r>
          </a:p>
          <a:p>
            <a:endParaRPr lang="en-US" dirty="0">
              <a:solidFill>
                <a:schemeClr val="bg1"/>
              </a:solidFill>
            </a:endParaRPr>
          </a:p>
          <a:p>
            <a:r>
              <a:rPr lang="en-US" dirty="0">
                <a:solidFill>
                  <a:schemeClr val="bg1"/>
                </a:solidFill>
                <a:latin typeface="Myriad Pro"/>
              </a:rPr>
              <a:t>• </a:t>
            </a:r>
            <a:r>
              <a:rPr lang="en-US" dirty="0">
                <a:solidFill>
                  <a:schemeClr val="bg1"/>
                </a:solidFill>
              </a:rPr>
              <a:t>Commitment to leading-edge healthcare</a:t>
            </a:r>
          </a:p>
          <a:p>
            <a:endParaRPr lang="en-US" dirty="0">
              <a:solidFill>
                <a:schemeClr val="bg1"/>
              </a:solidFill>
              <a:latin typeface="Myriad Pro"/>
            </a:endParaRPr>
          </a:p>
          <a:p>
            <a:r>
              <a:rPr lang="en-US" dirty="0">
                <a:solidFill>
                  <a:schemeClr val="bg1"/>
                </a:solidFill>
                <a:latin typeface="Myriad Pro"/>
              </a:rPr>
              <a:t>• </a:t>
            </a:r>
            <a:r>
              <a:rPr lang="en-US" dirty="0">
                <a:solidFill>
                  <a:schemeClr val="bg1"/>
                </a:solidFill>
              </a:rPr>
              <a:t>Emphasis on financial stewardship</a:t>
            </a:r>
          </a:p>
          <a:p>
            <a:endParaRPr lang="en-US" dirty="0">
              <a:solidFill>
                <a:schemeClr val="bg1"/>
              </a:solidFill>
              <a:latin typeface="Myriad Pro"/>
            </a:endParaRPr>
          </a:p>
          <a:p>
            <a:r>
              <a:rPr lang="en-US" dirty="0">
                <a:solidFill>
                  <a:schemeClr val="bg1"/>
                </a:solidFill>
                <a:latin typeface="Myriad Pro"/>
              </a:rPr>
              <a:t>•</a:t>
            </a:r>
            <a:r>
              <a:rPr lang="en-US" dirty="0">
                <a:solidFill>
                  <a:schemeClr val="bg1"/>
                </a:solidFill>
              </a:rPr>
              <a:t> A good community partner</a:t>
            </a:r>
          </a:p>
          <a:p>
            <a:endParaRPr lang="en-US" dirty="0">
              <a:solidFill>
                <a:schemeClr val="bg1"/>
              </a:solidFill>
              <a:latin typeface="Myriad Pro"/>
            </a:endParaRPr>
          </a:p>
          <a:p>
            <a:r>
              <a:rPr lang="en-US" dirty="0">
                <a:solidFill>
                  <a:schemeClr val="bg1"/>
                </a:solidFill>
                <a:latin typeface="Myriad Pro"/>
              </a:rPr>
              <a:t>• </a:t>
            </a:r>
            <a:r>
              <a:rPr lang="en-US" dirty="0">
                <a:solidFill>
                  <a:schemeClr val="bg1"/>
                </a:solidFill>
              </a:rPr>
              <a:t>Inspiring health and well-being of those we serve</a:t>
            </a:r>
          </a:p>
          <a:p>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26F4EF-1282-4EA6-B064-4B599623958B}" type="slidenum">
              <a:rPr lang="en-US" smtClean="0"/>
              <a:pPr eaLnBrk="1" hangingPunct="1"/>
              <a:t>9</a:t>
            </a:fld>
            <a:endParaRPr lang="en-US" dirty="0"/>
          </a:p>
        </p:txBody>
      </p:sp>
    </p:spTree>
    <p:extLst>
      <p:ext uri="{BB962C8B-B14F-4D97-AF65-F5344CB8AC3E}">
        <p14:creationId xmlns:p14="http://schemas.microsoft.com/office/powerpoint/2010/main" val="268798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A25BD-DD0A-4F77-B22E-ED35F7DB6924}" type="slidenum">
              <a:rPr lang="en-US" smtClean="0"/>
              <a:pPr>
                <a:defRPr/>
              </a:pPr>
              <a:t>10</a:t>
            </a:fld>
            <a:endParaRPr lang="en-US" dirty="0"/>
          </a:p>
        </p:txBody>
      </p:sp>
    </p:spTree>
    <p:extLst>
      <p:ext uri="{BB962C8B-B14F-4D97-AF65-F5344CB8AC3E}">
        <p14:creationId xmlns:p14="http://schemas.microsoft.com/office/powerpoint/2010/main" val="2708991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0486" y="2828108"/>
            <a:ext cx="7903028" cy="727574"/>
          </a:xfrm>
        </p:spPr>
        <p:txBody>
          <a:bodyPr anchor="b">
            <a:normAutofit/>
          </a:bodyPr>
          <a:lstStyle>
            <a:lvl1pPr algn="ctr">
              <a:defRPr sz="4400" b="1" i="0">
                <a:solidFill>
                  <a:srgbClr val="006298"/>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620486" y="3647757"/>
            <a:ext cx="7903028" cy="421322"/>
          </a:xfrm>
        </p:spPr>
        <p:txBody>
          <a:bodyPr/>
          <a:lstStyle>
            <a:lvl1pPr marL="0" indent="0" algn="ctr">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a:xfrm>
            <a:off x="0"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a:stretch>
            <a:fillRect/>
          </a:stretch>
        </p:blipFill>
        <p:spPr>
          <a:xfrm>
            <a:off x="3247499" y="630551"/>
            <a:ext cx="2649002" cy="1156944"/>
          </a:xfrm>
          <a:prstGeom prst="rect">
            <a:avLst/>
          </a:prstGeom>
        </p:spPr>
      </p:pic>
      <p:pic>
        <p:nvPicPr>
          <p:cNvPr id="5" name="Picture 4">
            <a:extLst>
              <a:ext uri="{FF2B5EF4-FFF2-40B4-BE49-F238E27FC236}">
                <a16:creationId xmlns:a16="http://schemas.microsoft.com/office/drawing/2014/main" id="{1CEA76AA-DA19-7541-802C-B0333EA1335C}"/>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44138" y="1730829"/>
            <a:ext cx="8255724" cy="4728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pic>
        <p:nvPicPr>
          <p:cNvPr id="5" name="Picture 4">
            <a:extLst>
              <a:ext uri="{FF2B5EF4-FFF2-40B4-BE49-F238E27FC236}">
                <a16:creationId xmlns:a16="http://schemas.microsoft.com/office/drawing/2014/main" id="{14EE5A7E-BD50-7F4B-85BC-0147F7A5ABD1}"/>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6" name="Picture 5">
            <a:extLst>
              <a:ext uri="{FF2B5EF4-FFF2-40B4-BE49-F238E27FC236}">
                <a16:creationId xmlns:a16="http://schemas.microsoft.com/office/drawing/2014/main" id="{9E90BEC9-C18F-EF40-AE4D-7C2E4768D285}"/>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824" y="271266"/>
            <a:ext cx="7047410" cy="62601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rot="5400000">
            <a:off x="5677280" y="3391281"/>
            <a:ext cx="6858002" cy="7543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p:cNvSpPr>
            <a:spLocks noGrp="1"/>
          </p:cNvSpPr>
          <p:nvPr>
            <p:ph type="title" hasCustomPrompt="1"/>
          </p:nvPr>
        </p:nvSpPr>
        <p:spPr>
          <a:xfrm rot="5400000">
            <a:off x="6594151" y="4256023"/>
            <a:ext cx="3579223" cy="971598"/>
          </a:xfrm>
        </p:spPr>
        <p:txBody>
          <a:bodyPr>
            <a:normAutofit/>
          </a:bodyPr>
          <a:lstStyle>
            <a:lvl1pPr>
              <a:defRPr sz="3200"/>
            </a:lvl1pPr>
          </a:lstStyle>
          <a:p>
            <a:r>
              <a:rPr lang="en-US" dirty="0"/>
              <a:t>Click to Add Title</a:t>
            </a:r>
          </a:p>
        </p:txBody>
      </p:sp>
      <p:pic>
        <p:nvPicPr>
          <p:cNvPr id="6" name="Picture 5">
            <a:extLst>
              <a:ext uri="{FF2B5EF4-FFF2-40B4-BE49-F238E27FC236}">
                <a16:creationId xmlns:a16="http://schemas.microsoft.com/office/drawing/2014/main" id="{07F59739-C8AE-0C4B-B33A-4AF7642F5254}"/>
              </a:ext>
            </a:extLst>
          </p:cNvPr>
          <p:cNvPicPr>
            <a:picLocks noChangeAspect="1"/>
          </p:cNvPicPr>
          <p:nvPr userDrawn="1"/>
        </p:nvPicPr>
        <p:blipFill>
          <a:blip r:embed="rId2"/>
          <a:stretch>
            <a:fillRect/>
          </a:stretch>
        </p:blipFill>
        <p:spPr>
          <a:xfrm rot="5400000">
            <a:off x="-3298487" y="2782354"/>
            <a:ext cx="7135169" cy="1290599"/>
          </a:xfrm>
          <a:prstGeom prst="rect">
            <a:avLst/>
          </a:prstGeom>
        </p:spPr>
      </p:pic>
      <p:pic>
        <p:nvPicPr>
          <p:cNvPr id="8" name="Picture 7">
            <a:extLst>
              <a:ext uri="{FF2B5EF4-FFF2-40B4-BE49-F238E27FC236}">
                <a16:creationId xmlns:a16="http://schemas.microsoft.com/office/drawing/2014/main" id="{326A78EF-55CB-FF4F-9FBF-4942156EC108}"/>
              </a:ext>
            </a:extLst>
          </p:cNvPr>
          <p:cNvPicPr>
            <a:picLocks noChangeAspect="1"/>
          </p:cNvPicPr>
          <p:nvPr userDrawn="1"/>
        </p:nvPicPr>
        <p:blipFill>
          <a:blip r:embed="rId3"/>
          <a:stretch>
            <a:fillRect/>
          </a:stretch>
        </p:blipFill>
        <p:spPr>
          <a:xfrm rot="5400000">
            <a:off x="7408502" y="1040301"/>
            <a:ext cx="2033845" cy="888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sp>
        <p:nvSpPr>
          <p:cNvPr id="3" name="Content Placeholder 2"/>
          <p:cNvSpPr>
            <a:spLocks noGrp="1"/>
          </p:cNvSpPr>
          <p:nvPr>
            <p:ph idx="1"/>
          </p:nvPr>
        </p:nvSpPr>
        <p:spPr>
          <a:xfrm>
            <a:off x="444137" y="1719742"/>
            <a:ext cx="8255726" cy="4457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a:stretch>
            <a:fillRect/>
          </a:stretch>
        </p:blipFill>
        <p:spPr>
          <a:xfrm>
            <a:off x="660057" y="507865"/>
            <a:ext cx="2033845" cy="888276"/>
          </a:xfrm>
          <a:prstGeom prst="rect">
            <a:avLst/>
          </a:prstGeom>
        </p:spPr>
      </p:pic>
      <p:pic>
        <p:nvPicPr>
          <p:cNvPr id="6" name="Picture 5">
            <a:extLst>
              <a:ext uri="{FF2B5EF4-FFF2-40B4-BE49-F238E27FC236}">
                <a16:creationId xmlns:a16="http://schemas.microsoft.com/office/drawing/2014/main" id="{DEDD7E50-2121-E749-A7CD-5DEB77F4DA1F}"/>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137" y="1803066"/>
            <a:ext cx="8255725" cy="456507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txBox="1">
            <a:spLocks/>
          </p:cNvSpPr>
          <p:nvPr userDrawn="1"/>
        </p:nvSpPr>
        <p:spPr>
          <a:xfrm>
            <a:off x="3304903" y="424543"/>
            <a:ext cx="5394959" cy="9715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r>
              <a:rPr lang="en-US" dirty="0"/>
              <a:t>Click to Add Title</a:t>
            </a:r>
          </a:p>
        </p:txBody>
      </p:sp>
      <p:pic>
        <p:nvPicPr>
          <p:cNvPr id="6" name="Picture 5">
            <a:extLst>
              <a:ext uri="{FF2B5EF4-FFF2-40B4-BE49-F238E27FC236}">
                <a16:creationId xmlns:a16="http://schemas.microsoft.com/office/drawing/2014/main" id="{C4B6B548-DE2B-8A4D-AB2E-E9095BA54C9B}"/>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8" name="Picture 7">
            <a:extLst>
              <a:ext uri="{FF2B5EF4-FFF2-40B4-BE49-F238E27FC236}">
                <a16:creationId xmlns:a16="http://schemas.microsoft.com/office/drawing/2014/main" id="{09CBE2BA-AD70-D84D-A123-57A4366C560D}"/>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136" y="1825625"/>
            <a:ext cx="39907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4657" y="1825625"/>
            <a:ext cx="40952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pic>
        <p:nvPicPr>
          <p:cNvPr id="7" name="Picture 6">
            <a:extLst>
              <a:ext uri="{FF2B5EF4-FFF2-40B4-BE49-F238E27FC236}">
                <a16:creationId xmlns:a16="http://schemas.microsoft.com/office/drawing/2014/main" id="{2EAA78D8-850B-454D-8946-D2893140752A}"/>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9" name="Picture 8">
            <a:extLst>
              <a:ext uri="{FF2B5EF4-FFF2-40B4-BE49-F238E27FC236}">
                <a16:creationId xmlns:a16="http://schemas.microsoft.com/office/drawing/2014/main" id="{9F425F02-31F1-C84E-B7E5-841109A4E114}"/>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137" y="1681163"/>
            <a:ext cx="40037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4137" y="2505075"/>
            <a:ext cx="40037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691" y="1681163"/>
            <a:ext cx="39841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5691" y="2505075"/>
            <a:ext cx="398417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pic>
        <p:nvPicPr>
          <p:cNvPr id="9" name="Picture 8">
            <a:extLst>
              <a:ext uri="{FF2B5EF4-FFF2-40B4-BE49-F238E27FC236}">
                <a16:creationId xmlns:a16="http://schemas.microsoft.com/office/drawing/2014/main" id="{428E44E4-834F-5145-9519-EC05318A6CFD}"/>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11" name="Picture 10">
            <a:extLst>
              <a:ext uri="{FF2B5EF4-FFF2-40B4-BE49-F238E27FC236}">
                <a16:creationId xmlns:a16="http://schemas.microsoft.com/office/drawing/2014/main" id="{A8FF7A1F-1E5C-394E-B037-402B64A5C23A}"/>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pic>
        <p:nvPicPr>
          <p:cNvPr id="5" name="Picture 4">
            <a:extLst>
              <a:ext uri="{FF2B5EF4-FFF2-40B4-BE49-F238E27FC236}">
                <a16:creationId xmlns:a16="http://schemas.microsoft.com/office/drawing/2014/main" id="{F60A2303-5268-D343-A77A-1D29D2C85155}"/>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7" name="Picture 6">
            <a:extLst>
              <a:ext uri="{FF2B5EF4-FFF2-40B4-BE49-F238E27FC236}">
                <a16:creationId xmlns:a16="http://schemas.microsoft.com/office/drawing/2014/main" id="{FFB9B57F-024A-F340-BAD2-E0DD2AD946B4}"/>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0" y="1719742"/>
            <a:ext cx="4911632" cy="47071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4137" y="1719742"/>
            <a:ext cx="3134882" cy="4707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pic>
        <p:nvPicPr>
          <p:cNvPr id="7" name="Picture 6">
            <a:extLst>
              <a:ext uri="{FF2B5EF4-FFF2-40B4-BE49-F238E27FC236}">
                <a16:creationId xmlns:a16="http://schemas.microsoft.com/office/drawing/2014/main" id="{98309724-7EF7-974B-91E5-1993471ABEAF}"/>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9" name="Picture 8">
            <a:extLst>
              <a:ext uri="{FF2B5EF4-FFF2-40B4-BE49-F238E27FC236}">
                <a16:creationId xmlns:a16="http://schemas.microsoft.com/office/drawing/2014/main" id="{9E7D89B9-A7EF-4849-A9CE-39DDC448A49B}"/>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1719744"/>
            <a:ext cx="4812471" cy="473330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44137" y="1719742"/>
            <a:ext cx="3134882" cy="47333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1" y="0"/>
            <a:ext cx="9144000" cy="10094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3304903" y="424543"/>
            <a:ext cx="5394959" cy="971598"/>
          </a:xfrm>
        </p:spPr>
        <p:txBody>
          <a:bodyPr>
            <a:normAutofit/>
          </a:bodyPr>
          <a:lstStyle>
            <a:lvl1pPr>
              <a:defRPr sz="3200"/>
            </a:lvl1pPr>
          </a:lstStyle>
          <a:p>
            <a:r>
              <a:rPr lang="en-US" dirty="0"/>
              <a:t>Click to Add Title</a:t>
            </a:r>
          </a:p>
        </p:txBody>
      </p:sp>
      <p:pic>
        <p:nvPicPr>
          <p:cNvPr id="7" name="Picture 6">
            <a:extLst>
              <a:ext uri="{FF2B5EF4-FFF2-40B4-BE49-F238E27FC236}">
                <a16:creationId xmlns:a16="http://schemas.microsoft.com/office/drawing/2014/main" id="{7CC157F6-4EAD-4D49-9D37-EB4AF8C6BAA8}"/>
              </a:ext>
            </a:extLst>
          </p:cNvPr>
          <p:cNvPicPr>
            <a:picLocks noChangeAspect="1"/>
          </p:cNvPicPr>
          <p:nvPr userDrawn="1"/>
        </p:nvPicPr>
        <p:blipFill>
          <a:blip r:embed="rId2"/>
          <a:stretch>
            <a:fillRect/>
          </a:stretch>
        </p:blipFill>
        <p:spPr>
          <a:xfrm>
            <a:off x="660057" y="507865"/>
            <a:ext cx="2033845" cy="888276"/>
          </a:xfrm>
          <a:prstGeom prst="rect">
            <a:avLst/>
          </a:prstGeom>
        </p:spPr>
      </p:pic>
      <p:pic>
        <p:nvPicPr>
          <p:cNvPr id="9" name="Picture 8">
            <a:extLst>
              <a:ext uri="{FF2B5EF4-FFF2-40B4-BE49-F238E27FC236}">
                <a16:creationId xmlns:a16="http://schemas.microsoft.com/office/drawing/2014/main" id="{E30CFBCC-BF2F-8B4B-8AE3-3A3136BD0DFA}"/>
              </a:ext>
            </a:extLst>
          </p:cNvPr>
          <p:cNvPicPr>
            <a:picLocks noChangeAspect="1"/>
          </p:cNvPicPr>
          <p:nvPr userDrawn="1"/>
        </p:nvPicPr>
        <p:blipFill>
          <a:blip r:embed="rId3"/>
          <a:stretch>
            <a:fillRect/>
          </a:stretch>
        </p:blipFill>
        <p:spPr>
          <a:xfrm>
            <a:off x="-173620" y="5625468"/>
            <a:ext cx="9514390" cy="17209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423" y="365126"/>
            <a:ext cx="792915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7423" y="1825625"/>
            <a:ext cx="792915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defTabSz="914400" rtl="0" eaLnBrk="1" latinLnBrk="0" hangingPunct="1">
        <a:lnSpc>
          <a:spcPct val="90000"/>
        </a:lnSpc>
        <a:spcBef>
          <a:spcPct val="0"/>
        </a:spcBef>
        <a:buNone/>
        <a:defRPr sz="4400" b="1" i="0" kern="1200">
          <a:solidFill>
            <a:srgbClr val="006298"/>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2.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 y="1701738"/>
            <a:ext cx="9144000" cy="1470025"/>
          </a:xfrm>
        </p:spPr>
        <p:txBody>
          <a:bodyPr/>
          <a:lstStyle/>
          <a:p>
            <a:br>
              <a:rPr lang="en-US" sz="2400" dirty="0"/>
            </a:br>
            <a:r>
              <a:rPr lang="en-US" sz="3200" dirty="0"/>
              <a:t>2022 Medicare Advantage Plans</a:t>
            </a:r>
          </a:p>
        </p:txBody>
      </p:sp>
      <p:sp>
        <p:nvSpPr>
          <p:cNvPr id="3" name="Subtitle 2"/>
          <p:cNvSpPr>
            <a:spLocks noGrp="1"/>
          </p:cNvSpPr>
          <p:nvPr>
            <p:ph type="subTitle" idx="1"/>
          </p:nvPr>
        </p:nvSpPr>
        <p:spPr>
          <a:xfrm>
            <a:off x="58189" y="3547727"/>
            <a:ext cx="9144000" cy="1470025"/>
          </a:xfrm>
        </p:spPr>
        <p:txBody>
          <a:bodyPr>
            <a:normAutofit/>
          </a:bodyPr>
          <a:lstStyle/>
          <a:p>
            <a:pPr>
              <a:lnSpc>
                <a:spcPct val="110000"/>
              </a:lnSpc>
            </a:pPr>
            <a:r>
              <a:rPr lang="en-US" b="1" dirty="0"/>
              <a:t>&lt;Sales Rep&gt;</a:t>
            </a:r>
          </a:p>
          <a:p>
            <a:pPr>
              <a:lnSpc>
                <a:spcPct val="110000"/>
              </a:lnSpc>
            </a:pPr>
            <a:r>
              <a:rPr lang="en-US" dirty="0"/>
              <a:t>Medicare Sales Representative </a:t>
            </a:r>
          </a:p>
        </p:txBody>
      </p:sp>
      <p:sp>
        <p:nvSpPr>
          <p:cNvPr id="4" name="TextBox 3">
            <a:extLst>
              <a:ext uri="{FF2B5EF4-FFF2-40B4-BE49-F238E27FC236}">
                <a16:creationId xmlns:a16="http://schemas.microsoft.com/office/drawing/2014/main" id="{3ADD3B4C-8436-4D5A-AE19-A40E3E548EC0}"/>
              </a:ext>
            </a:extLst>
          </p:cNvPr>
          <p:cNvSpPr txBox="1"/>
          <p:nvPr/>
        </p:nvSpPr>
        <p:spPr>
          <a:xfrm>
            <a:off x="58189" y="5782962"/>
            <a:ext cx="4622668" cy="369332"/>
          </a:xfrm>
          <a:prstGeom prst="rect">
            <a:avLst/>
          </a:prstGeom>
          <a:noFill/>
        </p:spPr>
        <p:txBody>
          <a:bodyPr wrap="square" rtlCol="0">
            <a:spAutoFit/>
          </a:bodyPr>
          <a:lstStyle/>
          <a:p>
            <a:r>
              <a:rPr lang="en-US" dirty="0"/>
              <a:t>Y0089_MP9365AH_M Approved 09022021</a:t>
            </a:r>
          </a:p>
        </p:txBody>
      </p:sp>
    </p:spTree>
    <p:extLst>
      <p:ext uri="{BB962C8B-B14F-4D97-AF65-F5344CB8AC3E}">
        <p14:creationId xmlns:p14="http://schemas.microsoft.com/office/powerpoint/2010/main" val="298432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79634" y="2967335"/>
            <a:ext cx="184731"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Title 1">
            <a:extLst>
              <a:ext uri="{FF2B5EF4-FFF2-40B4-BE49-F238E27FC236}">
                <a16:creationId xmlns:a16="http://schemas.microsoft.com/office/drawing/2014/main" id="{3A348F22-7760-4E61-83E5-84A8B17573A6}"/>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AdventHealth Hospitals (continued):</a:t>
            </a:r>
          </a:p>
        </p:txBody>
      </p:sp>
      <p:sp>
        <p:nvSpPr>
          <p:cNvPr id="12" name="Content Placeholder 2">
            <a:extLst>
              <a:ext uri="{FF2B5EF4-FFF2-40B4-BE49-F238E27FC236}">
                <a16:creationId xmlns:a16="http://schemas.microsoft.com/office/drawing/2014/main" id="{F6C466BB-A808-43E6-8419-622E0F30E6F9}"/>
              </a:ext>
            </a:extLst>
          </p:cNvPr>
          <p:cNvSpPr txBox="1">
            <a:spLocks/>
          </p:cNvSpPr>
          <p:nvPr/>
        </p:nvSpPr>
        <p:spPr>
          <a:xfrm>
            <a:off x="262123" y="1836575"/>
            <a:ext cx="5033777" cy="31672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000" dirty="0"/>
              <a:t>AdventHealth Altamonte Springs</a:t>
            </a:r>
          </a:p>
          <a:p>
            <a:pPr>
              <a:lnSpc>
                <a:spcPct val="100000"/>
              </a:lnSpc>
              <a:buFont typeface="Wingdings" pitchFamily="2" charset="2"/>
              <a:buChar char="§"/>
              <a:defRPr/>
            </a:pPr>
            <a:r>
              <a:rPr lang="en-US" sz="2000" dirty="0"/>
              <a:t>AdventHealth Sebring</a:t>
            </a:r>
          </a:p>
          <a:p>
            <a:pPr>
              <a:lnSpc>
                <a:spcPct val="100000"/>
              </a:lnSpc>
              <a:buFont typeface="Wingdings" pitchFamily="2" charset="2"/>
              <a:buChar char="§"/>
              <a:defRPr/>
            </a:pPr>
            <a:r>
              <a:rPr lang="en-US" sz="2000" dirty="0"/>
              <a:t>AdventHealth Lake Placid</a:t>
            </a:r>
          </a:p>
          <a:p>
            <a:pPr>
              <a:lnSpc>
                <a:spcPct val="100000"/>
              </a:lnSpc>
              <a:buFont typeface="Wingdings" pitchFamily="2" charset="2"/>
              <a:buChar char="§"/>
              <a:defRPr/>
            </a:pPr>
            <a:r>
              <a:rPr lang="en-US" sz="2000" dirty="0"/>
              <a:t>AdventHealth Wauchula</a:t>
            </a:r>
          </a:p>
          <a:p>
            <a:pPr>
              <a:lnSpc>
                <a:spcPct val="100000"/>
              </a:lnSpc>
              <a:buFont typeface="Wingdings" pitchFamily="2" charset="2"/>
              <a:buChar char="§"/>
              <a:defRPr/>
            </a:pPr>
            <a:r>
              <a:rPr lang="en-US" sz="2000" dirty="0"/>
              <a:t>AdventHealth Apopka</a:t>
            </a:r>
          </a:p>
          <a:p>
            <a:pPr>
              <a:lnSpc>
                <a:spcPct val="100000"/>
              </a:lnSpc>
              <a:buFont typeface="Wingdings" pitchFamily="2" charset="2"/>
              <a:buChar char="§"/>
              <a:defRPr/>
            </a:pPr>
            <a:r>
              <a:rPr lang="en-US" sz="2000" dirty="0"/>
              <a:t>AdventHealth East Orlando</a:t>
            </a:r>
          </a:p>
        </p:txBody>
      </p:sp>
      <p:sp>
        <p:nvSpPr>
          <p:cNvPr id="24" name="Content Placeholder 2">
            <a:extLst>
              <a:ext uri="{FF2B5EF4-FFF2-40B4-BE49-F238E27FC236}">
                <a16:creationId xmlns:a16="http://schemas.microsoft.com/office/drawing/2014/main" id="{A7057B8A-E216-4FA7-8230-28B992657610}"/>
              </a:ext>
            </a:extLst>
          </p:cNvPr>
          <p:cNvSpPr txBox="1">
            <a:spLocks/>
          </p:cNvSpPr>
          <p:nvPr/>
        </p:nvSpPr>
        <p:spPr>
          <a:xfrm>
            <a:off x="5295900" y="1836575"/>
            <a:ext cx="5033777" cy="31672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000" dirty="0"/>
              <a:t>AdventHealth Orlando</a:t>
            </a:r>
          </a:p>
          <a:p>
            <a:pPr>
              <a:lnSpc>
                <a:spcPct val="100000"/>
              </a:lnSpc>
              <a:buFont typeface="Wingdings" pitchFamily="2" charset="2"/>
              <a:buChar char="§"/>
              <a:defRPr/>
            </a:pPr>
            <a:r>
              <a:rPr lang="en-US" sz="2000" dirty="0"/>
              <a:t>AdventHealth Winter Park </a:t>
            </a:r>
          </a:p>
          <a:p>
            <a:pPr>
              <a:lnSpc>
                <a:spcPct val="100000"/>
              </a:lnSpc>
              <a:buFont typeface="Wingdings" pitchFamily="2" charset="2"/>
              <a:buChar char="§"/>
              <a:defRPr/>
            </a:pPr>
            <a:r>
              <a:rPr lang="en-US" sz="2000" dirty="0"/>
              <a:t>AdventHealth For Women </a:t>
            </a:r>
          </a:p>
          <a:p>
            <a:pPr>
              <a:lnSpc>
                <a:spcPct val="100000"/>
              </a:lnSpc>
              <a:buFont typeface="Wingdings" pitchFamily="2" charset="2"/>
              <a:buChar char="§"/>
              <a:defRPr/>
            </a:pPr>
            <a:r>
              <a:rPr lang="en-US" sz="2000" dirty="0"/>
              <a:t>AdventHealth For Children</a:t>
            </a:r>
          </a:p>
          <a:p>
            <a:pPr>
              <a:lnSpc>
                <a:spcPct val="100000"/>
              </a:lnSpc>
              <a:buFont typeface="Wingdings" pitchFamily="2" charset="2"/>
              <a:buChar char="§"/>
              <a:defRPr/>
            </a:pPr>
            <a:r>
              <a:rPr lang="en-US" sz="2000" dirty="0"/>
              <a:t>AdventHealth Celebration</a:t>
            </a:r>
          </a:p>
          <a:p>
            <a:pPr>
              <a:lnSpc>
                <a:spcPct val="100000"/>
              </a:lnSpc>
              <a:buFont typeface="Wingdings" pitchFamily="2" charset="2"/>
              <a:buChar char="§"/>
              <a:defRPr/>
            </a:pPr>
            <a:r>
              <a:rPr lang="en-US" sz="2000" dirty="0"/>
              <a:t>AdventHealth Kissimmee</a:t>
            </a:r>
          </a:p>
        </p:txBody>
      </p:sp>
    </p:spTree>
    <p:extLst>
      <p:ext uri="{BB962C8B-B14F-4D97-AF65-F5344CB8AC3E}">
        <p14:creationId xmlns:p14="http://schemas.microsoft.com/office/powerpoint/2010/main" val="392392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p:blipFill>
        <p:spPr bwMode="auto">
          <a:xfrm>
            <a:off x="1610" y="101600"/>
            <a:ext cx="914078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381000"/>
            <a:ext cx="9182100" cy="838200"/>
          </a:xfrm>
        </p:spPr>
        <p:txBody>
          <a:bodyPr/>
          <a:lstStyle/>
          <a:p>
            <a:pPr algn="ctr"/>
            <a:r>
              <a:rPr lang="en-US" dirty="0">
                <a:solidFill>
                  <a:schemeClr val="bg1"/>
                </a:solidFill>
                <a:latin typeface="Arial Bold" pitchFamily="34" charset="0"/>
                <a:cs typeface="Arial Bold" pitchFamily="34" charset="0"/>
                <a:sym typeface="Arial Bold" pitchFamily="34" charset="0"/>
              </a:rPr>
              <a:t>Large Network of Hospitals </a:t>
            </a:r>
            <a:endParaRPr lang="en-US" dirty="0">
              <a:solidFill>
                <a:schemeClr val="bg1"/>
              </a:solidFill>
            </a:endParaRPr>
          </a:p>
        </p:txBody>
      </p:sp>
      <p:sp>
        <p:nvSpPr>
          <p:cNvPr id="5" name="Content Placeholder 2">
            <a:extLst>
              <a:ext uri="{FF2B5EF4-FFF2-40B4-BE49-F238E27FC236}">
                <a16:creationId xmlns:a16="http://schemas.microsoft.com/office/drawing/2014/main" id="{13C2D135-BC78-4907-8341-8696936324D3}"/>
              </a:ext>
            </a:extLst>
          </p:cNvPr>
          <p:cNvSpPr txBox="1">
            <a:spLocks/>
          </p:cNvSpPr>
          <p:nvPr/>
        </p:nvSpPr>
        <p:spPr>
          <a:xfrm>
            <a:off x="262123" y="1836575"/>
            <a:ext cx="8153400"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400" dirty="0">
                <a:solidFill>
                  <a:schemeClr val="bg1"/>
                </a:solidFill>
              </a:rPr>
              <a:t>Health First’s Holmes Regional Medical Center</a:t>
            </a:r>
          </a:p>
          <a:p>
            <a:pPr>
              <a:lnSpc>
                <a:spcPct val="100000"/>
              </a:lnSpc>
              <a:buFont typeface="Wingdings" pitchFamily="2" charset="2"/>
              <a:buChar char="§"/>
              <a:defRPr/>
            </a:pPr>
            <a:r>
              <a:rPr lang="en-US" sz="2400" dirty="0">
                <a:solidFill>
                  <a:schemeClr val="bg1"/>
                </a:solidFill>
              </a:rPr>
              <a:t>Health First’s Cape Canaveral Hospital</a:t>
            </a:r>
          </a:p>
          <a:p>
            <a:pPr>
              <a:lnSpc>
                <a:spcPct val="100000"/>
              </a:lnSpc>
              <a:buFont typeface="Wingdings" pitchFamily="2" charset="2"/>
              <a:buChar char="§"/>
              <a:defRPr/>
            </a:pPr>
            <a:r>
              <a:rPr lang="en-US" sz="2400" dirty="0">
                <a:solidFill>
                  <a:schemeClr val="bg1"/>
                </a:solidFill>
              </a:rPr>
              <a:t>Health First’s Palm Bay Hospital</a:t>
            </a:r>
          </a:p>
          <a:p>
            <a:pPr>
              <a:lnSpc>
                <a:spcPct val="100000"/>
              </a:lnSpc>
              <a:buFont typeface="Wingdings" pitchFamily="2" charset="2"/>
              <a:buChar char="§"/>
              <a:defRPr/>
            </a:pPr>
            <a:r>
              <a:rPr lang="en-US" sz="2400" dirty="0">
                <a:solidFill>
                  <a:schemeClr val="bg1"/>
                </a:solidFill>
              </a:rPr>
              <a:t>Health First’s Viera Hospital</a:t>
            </a:r>
          </a:p>
        </p:txBody>
      </p:sp>
      <p:grpSp>
        <p:nvGrpSpPr>
          <p:cNvPr id="8" name="Graphic 5">
            <a:extLst>
              <a:ext uri="{FF2B5EF4-FFF2-40B4-BE49-F238E27FC236}">
                <a16:creationId xmlns:a16="http://schemas.microsoft.com/office/drawing/2014/main" id="{BA14A3ED-5F36-4696-A446-590C15739D0F}"/>
              </a:ext>
            </a:extLst>
          </p:cNvPr>
          <p:cNvGrpSpPr/>
          <p:nvPr/>
        </p:nvGrpSpPr>
        <p:grpSpPr>
          <a:xfrm>
            <a:off x="6705600" y="2653330"/>
            <a:ext cx="2163577" cy="2146158"/>
            <a:chOff x="7812590" y="3703097"/>
            <a:chExt cx="1194911" cy="1185291"/>
          </a:xfrm>
          <a:solidFill>
            <a:schemeClr val="accent1"/>
          </a:solidFill>
        </p:grpSpPr>
        <p:sp>
          <p:nvSpPr>
            <p:cNvPr id="10" name="Freeform: Shape 9">
              <a:extLst>
                <a:ext uri="{FF2B5EF4-FFF2-40B4-BE49-F238E27FC236}">
                  <a16:creationId xmlns:a16="http://schemas.microsoft.com/office/drawing/2014/main" id="{0E6CF372-AF57-4141-9CDD-596B5EB1919F}"/>
                </a:ext>
              </a:extLst>
            </p:cNvPr>
            <p:cNvSpPr/>
            <p:nvPr/>
          </p:nvSpPr>
          <p:spPr>
            <a:xfrm>
              <a:off x="8319987" y="3772439"/>
              <a:ext cx="180117" cy="180117"/>
            </a:xfrm>
            <a:custGeom>
              <a:avLst/>
              <a:gdLst>
                <a:gd name="connsiteX0" fmla="*/ 60769 w 180117"/>
                <a:gd name="connsiteY0" fmla="*/ 180118 h 180117"/>
                <a:gd name="connsiteX1" fmla="*/ 119348 w 180117"/>
                <a:gd name="connsiteY1" fmla="*/ 180118 h 180117"/>
                <a:gd name="connsiteX2" fmla="*/ 119348 w 180117"/>
                <a:gd name="connsiteY2" fmla="*/ 119348 h 180117"/>
                <a:gd name="connsiteX3" fmla="*/ 180118 w 180117"/>
                <a:gd name="connsiteY3" fmla="*/ 119348 h 180117"/>
                <a:gd name="connsiteX4" fmla="*/ 180118 w 180117"/>
                <a:gd name="connsiteY4" fmla="*/ 60770 h 180117"/>
                <a:gd name="connsiteX5" fmla="*/ 119348 w 180117"/>
                <a:gd name="connsiteY5" fmla="*/ 60770 h 180117"/>
                <a:gd name="connsiteX6" fmla="*/ 119348 w 180117"/>
                <a:gd name="connsiteY6" fmla="*/ 0 h 180117"/>
                <a:gd name="connsiteX7" fmla="*/ 60769 w 180117"/>
                <a:gd name="connsiteY7" fmla="*/ 0 h 180117"/>
                <a:gd name="connsiteX8" fmla="*/ 60769 w 180117"/>
                <a:gd name="connsiteY8" fmla="*/ 60770 h 180117"/>
                <a:gd name="connsiteX9" fmla="*/ 0 w 180117"/>
                <a:gd name="connsiteY9" fmla="*/ 60770 h 180117"/>
                <a:gd name="connsiteX10" fmla="*/ 0 w 180117"/>
                <a:gd name="connsiteY10" fmla="*/ 119348 h 180117"/>
                <a:gd name="connsiteX11" fmla="*/ 60769 w 180117"/>
                <a:gd name="connsiteY11" fmla="*/ 119348 h 18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17" h="180117">
                  <a:moveTo>
                    <a:pt x="60769" y="180118"/>
                  </a:moveTo>
                  <a:lnTo>
                    <a:pt x="119348" y="180118"/>
                  </a:lnTo>
                  <a:lnTo>
                    <a:pt x="119348" y="119348"/>
                  </a:lnTo>
                  <a:lnTo>
                    <a:pt x="180118" y="119348"/>
                  </a:lnTo>
                  <a:lnTo>
                    <a:pt x="180118" y="60770"/>
                  </a:lnTo>
                  <a:lnTo>
                    <a:pt x="119348" y="60770"/>
                  </a:lnTo>
                  <a:lnTo>
                    <a:pt x="119348" y="0"/>
                  </a:lnTo>
                  <a:lnTo>
                    <a:pt x="60769" y="0"/>
                  </a:lnTo>
                  <a:lnTo>
                    <a:pt x="60769" y="60770"/>
                  </a:lnTo>
                  <a:lnTo>
                    <a:pt x="0" y="60770"/>
                  </a:lnTo>
                  <a:lnTo>
                    <a:pt x="0" y="119348"/>
                  </a:lnTo>
                  <a:lnTo>
                    <a:pt x="60769" y="119348"/>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A1EA60D-799F-489D-993D-5F8DFB7C74C7}"/>
                </a:ext>
              </a:extLst>
            </p:cNvPr>
            <p:cNvSpPr/>
            <p:nvPr/>
          </p:nvSpPr>
          <p:spPr>
            <a:xfrm>
              <a:off x="7812590" y="3703097"/>
              <a:ext cx="1194911" cy="1185291"/>
            </a:xfrm>
            <a:custGeom>
              <a:avLst/>
              <a:gdLst>
                <a:gd name="connsiteX0" fmla="*/ 1194911 w 1194911"/>
                <a:gd name="connsiteY0" fmla="*/ 465296 h 1185291"/>
                <a:gd name="connsiteX1" fmla="*/ 1194911 w 1194911"/>
                <a:gd name="connsiteY1" fmla="*/ 404336 h 1185291"/>
                <a:gd name="connsiteX2" fmla="*/ 906875 w 1194911"/>
                <a:gd name="connsiteY2" fmla="*/ 404336 h 1185291"/>
                <a:gd name="connsiteX3" fmla="*/ 906875 w 1194911"/>
                <a:gd name="connsiteY3" fmla="*/ 465296 h 1185291"/>
                <a:gd name="connsiteX4" fmla="*/ 1126808 w 1194911"/>
                <a:gd name="connsiteY4" fmla="*/ 465296 h 1185291"/>
                <a:gd name="connsiteX5" fmla="*/ 1126808 w 1194911"/>
                <a:gd name="connsiteY5" fmla="*/ 760095 h 1185291"/>
                <a:gd name="connsiteX6" fmla="*/ 906875 w 1194911"/>
                <a:gd name="connsiteY6" fmla="*/ 760095 h 1185291"/>
                <a:gd name="connsiteX7" fmla="*/ 906875 w 1194911"/>
                <a:gd name="connsiteY7" fmla="*/ 821055 h 1185291"/>
                <a:gd name="connsiteX8" fmla="*/ 1126808 w 1194911"/>
                <a:gd name="connsiteY8" fmla="*/ 821055 h 1185291"/>
                <a:gd name="connsiteX9" fmla="*/ 1126808 w 1194911"/>
                <a:gd name="connsiteY9" fmla="*/ 1156526 h 1185291"/>
                <a:gd name="connsiteX10" fmla="*/ 880682 w 1194911"/>
                <a:gd name="connsiteY10" fmla="*/ 1156526 h 1185291"/>
                <a:gd name="connsiteX11" fmla="*/ 880682 w 1194911"/>
                <a:gd name="connsiteY11" fmla="*/ 284417 h 1185291"/>
                <a:gd name="connsiteX12" fmla="*/ 834104 w 1194911"/>
                <a:gd name="connsiteY12" fmla="*/ 237839 h 1185291"/>
                <a:gd name="connsiteX13" fmla="*/ 735997 w 1194911"/>
                <a:gd name="connsiteY13" fmla="*/ 237839 h 1185291"/>
                <a:gd name="connsiteX14" fmla="*/ 756761 w 1194911"/>
                <a:gd name="connsiteY14" fmla="*/ 159353 h 1185291"/>
                <a:gd name="connsiteX15" fmla="*/ 597408 w 1194911"/>
                <a:gd name="connsiteY15" fmla="*/ 0 h 1185291"/>
                <a:gd name="connsiteX16" fmla="*/ 438150 w 1194911"/>
                <a:gd name="connsiteY16" fmla="*/ 159353 h 1185291"/>
                <a:gd name="connsiteX17" fmla="*/ 458915 w 1194911"/>
                <a:gd name="connsiteY17" fmla="*/ 237839 h 1185291"/>
                <a:gd name="connsiteX18" fmla="*/ 360807 w 1194911"/>
                <a:gd name="connsiteY18" fmla="*/ 237839 h 1185291"/>
                <a:gd name="connsiteX19" fmla="*/ 314230 w 1194911"/>
                <a:gd name="connsiteY19" fmla="*/ 284417 h 1185291"/>
                <a:gd name="connsiteX20" fmla="*/ 314230 w 1194911"/>
                <a:gd name="connsiteY20" fmla="*/ 1156526 h 1185291"/>
                <a:gd name="connsiteX21" fmla="*/ 68104 w 1194911"/>
                <a:gd name="connsiteY21" fmla="*/ 1156526 h 1185291"/>
                <a:gd name="connsiteX22" fmla="*/ 68104 w 1194911"/>
                <a:gd name="connsiteY22" fmla="*/ 821055 h 1185291"/>
                <a:gd name="connsiteX23" fmla="*/ 288036 w 1194911"/>
                <a:gd name="connsiteY23" fmla="*/ 821055 h 1185291"/>
                <a:gd name="connsiteX24" fmla="*/ 288036 w 1194911"/>
                <a:gd name="connsiteY24" fmla="*/ 760095 h 1185291"/>
                <a:gd name="connsiteX25" fmla="*/ 68104 w 1194911"/>
                <a:gd name="connsiteY25" fmla="*/ 760095 h 1185291"/>
                <a:gd name="connsiteX26" fmla="*/ 68104 w 1194911"/>
                <a:gd name="connsiteY26" fmla="*/ 465296 h 1185291"/>
                <a:gd name="connsiteX27" fmla="*/ 288036 w 1194911"/>
                <a:gd name="connsiteY27" fmla="*/ 465296 h 1185291"/>
                <a:gd name="connsiteX28" fmla="*/ 288036 w 1194911"/>
                <a:gd name="connsiteY28" fmla="*/ 404336 h 1185291"/>
                <a:gd name="connsiteX29" fmla="*/ 0 w 1194911"/>
                <a:gd name="connsiteY29" fmla="*/ 404336 h 1185291"/>
                <a:gd name="connsiteX30" fmla="*/ 0 w 1194911"/>
                <a:gd name="connsiteY30" fmla="*/ 465296 h 1185291"/>
                <a:gd name="connsiteX31" fmla="*/ 39434 w 1194911"/>
                <a:gd name="connsiteY31" fmla="*/ 465296 h 1185291"/>
                <a:gd name="connsiteX32" fmla="*/ 39434 w 1194911"/>
                <a:gd name="connsiteY32" fmla="*/ 760095 h 1185291"/>
                <a:gd name="connsiteX33" fmla="*/ 0 w 1194911"/>
                <a:gd name="connsiteY33" fmla="*/ 760095 h 1185291"/>
                <a:gd name="connsiteX34" fmla="*/ 0 w 1194911"/>
                <a:gd name="connsiteY34" fmla="*/ 821055 h 1185291"/>
                <a:gd name="connsiteX35" fmla="*/ 39434 w 1194911"/>
                <a:gd name="connsiteY35" fmla="*/ 821055 h 1185291"/>
                <a:gd name="connsiteX36" fmla="*/ 39434 w 1194911"/>
                <a:gd name="connsiteY36" fmla="*/ 1170908 h 1185291"/>
                <a:gd name="connsiteX37" fmla="*/ 53816 w 1194911"/>
                <a:gd name="connsiteY37" fmla="*/ 1185291 h 1185291"/>
                <a:gd name="connsiteX38" fmla="*/ 328613 w 1194911"/>
                <a:gd name="connsiteY38" fmla="*/ 1185291 h 1185291"/>
                <a:gd name="connsiteX39" fmla="*/ 866299 w 1194911"/>
                <a:gd name="connsiteY39" fmla="*/ 1185291 h 1185291"/>
                <a:gd name="connsiteX40" fmla="*/ 1141095 w 1194911"/>
                <a:gd name="connsiteY40" fmla="*/ 1185291 h 1185291"/>
                <a:gd name="connsiteX41" fmla="*/ 1155478 w 1194911"/>
                <a:gd name="connsiteY41" fmla="*/ 1170908 h 1185291"/>
                <a:gd name="connsiteX42" fmla="*/ 1155478 w 1194911"/>
                <a:gd name="connsiteY42" fmla="*/ 821055 h 1185291"/>
                <a:gd name="connsiteX43" fmla="*/ 1194911 w 1194911"/>
                <a:gd name="connsiteY43" fmla="*/ 821055 h 1185291"/>
                <a:gd name="connsiteX44" fmla="*/ 1194911 w 1194911"/>
                <a:gd name="connsiteY44" fmla="*/ 760095 h 1185291"/>
                <a:gd name="connsiteX45" fmla="*/ 1155478 w 1194911"/>
                <a:gd name="connsiteY45" fmla="*/ 760095 h 1185291"/>
                <a:gd name="connsiteX46" fmla="*/ 1155478 w 1194911"/>
                <a:gd name="connsiteY46" fmla="*/ 465296 h 1185291"/>
                <a:gd name="connsiteX47" fmla="*/ 1194911 w 1194911"/>
                <a:gd name="connsiteY47" fmla="*/ 465296 h 1185291"/>
                <a:gd name="connsiteX48" fmla="*/ 464249 w 1194911"/>
                <a:gd name="connsiteY48" fmla="*/ 621030 h 1185291"/>
                <a:gd name="connsiteX49" fmla="*/ 405670 w 1194911"/>
                <a:gd name="connsiteY49" fmla="*/ 621030 h 1185291"/>
                <a:gd name="connsiteX50" fmla="*/ 387191 w 1194911"/>
                <a:gd name="connsiteY50" fmla="*/ 602552 h 1185291"/>
                <a:gd name="connsiteX51" fmla="*/ 387191 w 1194911"/>
                <a:gd name="connsiteY51" fmla="*/ 543973 h 1185291"/>
                <a:gd name="connsiteX52" fmla="*/ 405670 w 1194911"/>
                <a:gd name="connsiteY52" fmla="*/ 525494 h 1185291"/>
                <a:gd name="connsiteX53" fmla="*/ 464249 w 1194911"/>
                <a:gd name="connsiteY53" fmla="*/ 525494 h 1185291"/>
                <a:gd name="connsiteX54" fmla="*/ 482727 w 1194911"/>
                <a:gd name="connsiteY54" fmla="*/ 543973 h 1185291"/>
                <a:gd name="connsiteX55" fmla="*/ 482727 w 1194911"/>
                <a:gd name="connsiteY55" fmla="*/ 602552 h 1185291"/>
                <a:gd name="connsiteX56" fmla="*/ 464249 w 1194911"/>
                <a:gd name="connsiteY56" fmla="*/ 621030 h 1185291"/>
                <a:gd name="connsiteX57" fmla="*/ 482727 w 1194911"/>
                <a:gd name="connsiteY57" fmla="*/ 695325 h 1185291"/>
                <a:gd name="connsiteX58" fmla="*/ 482727 w 1194911"/>
                <a:gd name="connsiteY58" fmla="*/ 753904 h 1185291"/>
                <a:gd name="connsiteX59" fmla="*/ 464249 w 1194911"/>
                <a:gd name="connsiteY59" fmla="*/ 772382 h 1185291"/>
                <a:gd name="connsiteX60" fmla="*/ 405670 w 1194911"/>
                <a:gd name="connsiteY60" fmla="*/ 772382 h 1185291"/>
                <a:gd name="connsiteX61" fmla="*/ 387191 w 1194911"/>
                <a:gd name="connsiteY61" fmla="*/ 753904 h 1185291"/>
                <a:gd name="connsiteX62" fmla="*/ 387191 w 1194911"/>
                <a:gd name="connsiteY62" fmla="*/ 695325 h 1185291"/>
                <a:gd name="connsiteX63" fmla="*/ 405670 w 1194911"/>
                <a:gd name="connsiteY63" fmla="*/ 676847 h 1185291"/>
                <a:gd name="connsiteX64" fmla="*/ 464249 w 1194911"/>
                <a:gd name="connsiteY64" fmla="*/ 676847 h 1185291"/>
                <a:gd name="connsiteX65" fmla="*/ 482727 w 1194911"/>
                <a:gd name="connsiteY65" fmla="*/ 695325 h 1185291"/>
                <a:gd name="connsiteX66" fmla="*/ 464249 w 1194911"/>
                <a:gd name="connsiteY66" fmla="*/ 467297 h 1185291"/>
                <a:gd name="connsiteX67" fmla="*/ 405670 w 1194911"/>
                <a:gd name="connsiteY67" fmla="*/ 467297 h 1185291"/>
                <a:gd name="connsiteX68" fmla="*/ 387191 w 1194911"/>
                <a:gd name="connsiteY68" fmla="*/ 448818 h 1185291"/>
                <a:gd name="connsiteX69" fmla="*/ 387191 w 1194911"/>
                <a:gd name="connsiteY69" fmla="*/ 390239 h 1185291"/>
                <a:gd name="connsiteX70" fmla="*/ 405670 w 1194911"/>
                <a:gd name="connsiteY70" fmla="*/ 371761 h 1185291"/>
                <a:gd name="connsiteX71" fmla="*/ 464249 w 1194911"/>
                <a:gd name="connsiteY71" fmla="*/ 371761 h 1185291"/>
                <a:gd name="connsiteX72" fmla="*/ 482727 w 1194911"/>
                <a:gd name="connsiteY72" fmla="*/ 390239 h 1185291"/>
                <a:gd name="connsiteX73" fmla="*/ 482727 w 1194911"/>
                <a:gd name="connsiteY73" fmla="*/ 448818 h 1185291"/>
                <a:gd name="connsiteX74" fmla="*/ 464249 w 1194911"/>
                <a:gd name="connsiteY74" fmla="*/ 467297 h 1185291"/>
                <a:gd name="connsiteX75" fmla="*/ 549688 w 1194911"/>
                <a:gd name="connsiteY75" fmla="*/ 695325 h 1185291"/>
                <a:gd name="connsiteX76" fmla="*/ 568166 w 1194911"/>
                <a:gd name="connsiteY76" fmla="*/ 676847 h 1185291"/>
                <a:gd name="connsiteX77" fmla="*/ 626745 w 1194911"/>
                <a:gd name="connsiteY77" fmla="*/ 676847 h 1185291"/>
                <a:gd name="connsiteX78" fmla="*/ 645224 w 1194911"/>
                <a:gd name="connsiteY78" fmla="*/ 695325 h 1185291"/>
                <a:gd name="connsiteX79" fmla="*/ 645224 w 1194911"/>
                <a:gd name="connsiteY79" fmla="*/ 753904 h 1185291"/>
                <a:gd name="connsiteX80" fmla="*/ 626745 w 1194911"/>
                <a:gd name="connsiteY80" fmla="*/ 772382 h 1185291"/>
                <a:gd name="connsiteX81" fmla="*/ 568166 w 1194911"/>
                <a:gd name="connsiteY81" fmla="*/ 772382 h 1185291"/>
                <a:gd name="connsiteX82" fmla="*/ 549688 w 1194911"/>
                <a:gd name="connsiteY82" fmla="*/ 753904 h 1185291"/>
                <a:gd name="connsiteX83" fmla="*/ 549688 w 1194911"/>
                <a:gd name="connsiteY83" fmla="*/ 695325 h 1185291"/>
                <a:gd name="connsiteX84" fmla="*/ 626745 w 1194911"/>
                <a:gd name="connsiteY84" fmla="*/ 621030 h 1185291"/>
                <a:gd name="connsiteX85" fmla="*/ 568166 w 1194911"/>
                <a:gd name="connsiteY85" fmla="*/ 621030 h 1185291"/>
                <a:gd name="connsiteX86" fmla="*/ 549688 w 1194911"/>
                <a:gd name="connsiteY86" fmla="*/ 602552 h 1185291"/>
                <a:gd name="connsiteX87" fmla="*/ 549688 w 1194911"/>
                <a:gd name="connsiteY87" fmla="*/ 543973 h 1185291"/>
                <a:gd name="connsiteX88" fmla="*/ 568166 w 1194911"/>
                <a:gd name="connsiteY88" fmla="*/ 525494 h 1185291"/>
                <a:gd name="connsiteX89" fmla="*/ 626745 w 1194911"/>
                <a:gd name="connsiteY89" fmla="*/ 525494 h 1185291"/>
                <a:gd name="connsiteX90" fmla="*/ 645224 w 1194911"/>
                <a:gd name="connsiteY90" fmla="*/ 543973 h 1185291"/>
                <a:gd name="connsiteX91" fmla="*/ 645224 w 1194911"/>
                <a:gd name="connsiteY91" fmla="*/ 602552 h 1185291"/>
                <a:gd name="connsiteX92" fmla="*/ 626745 w 1194911"/>
                <a:gd name="connsiteY92" fmla="*/ 621030 h 1185291"/>
                <a:gd name="connsiteX93" fmla="*/ 626745 w 1194911"/>
                <a:gd name="connsiteY93" fmla="*/ 467297 h 1185291"/>
                <a:gd name="connsiteX94" fmla="*/ 568166 w 1194911"/>
                <a:gd name="connsiteY94" fmla="*/ 467297 h 1185291"/>
                <a:gd name="connsiteX95" fmla="*/ 549688 w 1194911"/>
                <a:gd name="connsiteY95" fmla="*/ 448818 h 1185291"/>
                <a:gd name="connsiteX96" fmla="*/ 549688 w 1194911"/>
                <a:gd name="connsiteY96" fmla="*/ 390239 h 1185291"/>
                <a:gd name="connsiteX97" fmla="*/ 568166 w 1194911"/>
                <a:gd name="connsiteY97" fmla="*/ 371761 h 1185291"/>
                <a:gd name="connsiteX98" fmla="*/ 626745 w 1194911"/>
                <a:gd name="connsiteY98" fmla="*/ 371761 h 1185291"/>
                <a:gd name="connsiteX99" fmla="*/ 645224 w 1194911"/>
                <a:gd name="connsiteY99" fmla="*/ 390239 h 1185291"/>
                <a:gd name="connsiteX100" fmla="*/ 645224 w 1194911"/>
                <a:gd name="connsiteY100" fmla="*/ 448818 h 1185291"/>
                <a:gd name="connsiteX101" fmla="*/ 626745 w 1194911"/>
                <a:gd name="connsiteY101" fmla="*/ 467297 h 1185291"/>
                <a:gd name="connsiteX102" fmla="*/ 712184 w 1194911"/>
                <a:gd name="connsiteY102" fmla="*/ 695325 h 1185291"/>
                <a:gd name="connsiteX103" fmla="*/ 730663 w 1194911"/>
                <a:gd name="connsiteY103" fmla="*/ 676847 h 1185291"/>
                <a:gd name="connsiteX104" fmla="*/ 789242 w 1194911"/>
                <a:gd name="connsiteY104" fmla="*/ 676847 h 1185291"/>
                <a:gd name="connsiteX105" fmla="*/ 807720 w 1194911"/>
                <a:gd name="connsiteY105" fmla="*/ 695325 h 1185291"/>
                <a:gd name="connsiteX106" fmla="*/ 807720 w 1194911"/>
                <a:gd name="connsiteY106" fmla="*/ 753904 h 1185291"/>
                <a:gd name="connsiteX107" fmla="*/ 789242 w 1194911"/>
                <a:gd name="connsiteY107" fmla="*/ 772382 h 1185291"/>
                <a:gd name="connsiteX108" fmla="*/ 730663 w 1194911"/>
                <a:gd name="connsiteY108" fmla="*/ 772382 h 1185291"/>
                <a:gd name="connsiteX109" fmla="*/ 712184 w 1194911"/>
                <a:gd name="connsiteY109" fmla="*/ 753904 h 1185291"/>
                <a:gd name="connsiteX110" fmla="*/ 712184 w 1194911"/>
                <a:gd name="connsiteY110" fmla="*/ 695325 h 1185291"/>
                <a:gd name="connsiteX111" fmla="*/ 789242 w 1194911"/>
                <a:gd name="connsiteY111" fmla="*/ 621030 h 1185291"/>
                <a:gd name="connsiteX112" fmla="*/ 730663 w 1194911"/>
                <a:gd name="connsiteY112" fmla="*/ 621030 h 1185291"/>
                <a:gd name="connsiteX113" fmla="*/ 712184 w 1194911"/>
                <a:gd name="connsiteY113" fmla="*/ 602552 h 1185291"/>
                <a:gd name="connsiteX114" fmla="*/ 712184 w 1194911"/>
                <a:gd name="connsiteY114" fmla="*/ 543973 h 1185291"/>
                <a:gd name="connsiteX115" fmla="*/ 730663 w 1194911"/>
                <a:gd name="connsiteY115" fmla="*/ 525494 h 1185291"/>
                <a:gd name="connsiteX116" fmla="*/ 789242 w 1194911"/>
                <a:gd name="connsiteY116" fmla="*/ 525494 h 1185291"/>
                <a:gd name="connsiteX117" fmla="*/ 807720 w 1194911"/>
                <a:gd name="connsiteY117" fmla="*/ 543973 h 1185291"/>
                <a:gd name="connsiteX118" fmla="*/ 807720 w 1194911"/>
                <a:gd name="connsiteY118" fmla="*/ 602552 h 1185291"/>
                <a:gd name="connsiteX119" fmla="*/ 789242 w 1194911"/>
                <a:gd name="connsiteY119" fmla="*/ 621030 h 1185291"/>
                <a:gd name="connsiteX120" fmla="*/ 789242 w 1194911"/>
                <a:gd name="connsiteY120" fmla="*/ 467297 h 1185291"/>
                <a:gd name="connsiteX121" fmla="*/ 730663 w 1194911"/>
                <a:gd name="connsiteY121" fmla="*/ 467297 h 1185291"/>
                <a:gd name="connsiteX122" fmla="*/ 712184 w 1194911"/>
                <a:gd name="connsiteY122" fmla="*/ 448818 h 1185291"/>
                <a:gd name="connsiteX123" fmla="*/ 712184 w 1194911"/>
                <a:gd name="connsiteY123" fmla="*/ 390239 h 1185291"/>
                <a:gd name="connsiteX124" fmla="*/ 730663 w 1194911"/>
                <a:gd name="connsiteY124" fmla="*/ 371761 h 1185291"/>
                <a:gd name="connsiteX125" fmla="*/ 789242 w 1194911"/>
                <a:gd name="connsiteY125" fmla="*/ 371761 h 1185291"/>
                <a:gd name="connsiteX126" fmla="*/ 807720 w 1194911"/>
                <a:gd name="connsiteY126" fmla="*/ 390239 h 1185291"/>
                <a:gd name="connsiteX127" fmla="*/ 807720 w 1194911"/>
                <a:gd name="connsiteY127" fmla="*/ 448818 h 1185291"/>
                <a:gd name="connsiteX128" fmla="*/ 789242 w 1194911"/>
                <a:gd name="connsiteY128" fmla="*/ 467297 h 1185291"/>
                <a:gd name="connsiteX129" fmla="*/ 452438 w 1194911"/>
                <a:gd name="connsiteY129" fmla="*/ 889064 h 1185291"/>
                <a:gd name="connsiteX130" fmla="*/ 484632 w 1194911"/>
                <a:gd name="connsiteY130" fmla="*/ 856869 h 1185291"/>
                <a:gd name="connsiteX131" fmla="*/ 710089 w 1194911"/>
                <a:gd name="connsiteY131" fmla="*/ 856869 h 1185291"/>
                <a:gd name="connsiteX132" fmla="*/ 742283 w 1194911"/>
                <a:gd name="connsiteY132" fmla="*/ 889064 h 1185291"/>
                <a:gd name="connsiteX133" fmla="*/ 742283 w 1194911"/>
                <a:gd name="connsiteY133" fmla="*/ 1156621 h 1185291"/>
                <a:gd name="connsiteX134" fmla="*/ 452438 w 1194911"/>
                <a:gd name="connsiteY134" fmla="*/ 1156621 h 1185291"/>
                <a:gd name="connsiteX135" fmla="*/ 452438 w 1194911"/>
                <a:gd name="connsiteY135" fmla="*/ 889064 h 1185291"/>
                <a:gd name="connsiteX136" fmla="*/ 597503 w 1194911"/>
                <a:gd name="connsiteY136" fmla="*/ 28766 h 1185291"/>
                <a:gd name="connsiteX137" fmla="*/ 728186 w 1194911"/>
                <a:gd name="connsiteY137" fmla="*/ 159449 h 1185291"/>
                <a:gd name="connsiteX138" fmla="*/ 597503 w 1194911"/>
                <a:gd name="connsiteY138" fmla="*/ 290132 h 1185291"/>
                <a:gd name="connsiteX139" fmla="*/ 466820 w 1194911"/>
                <a:gd name="connsiteY139" fmla="*/ 159449 h 1185291"/>
                <a:gd name="connsiteX140" fmla="*/ 597503 w 1194911"/>
                <a:gd name="connsiteY140" fmla="*/ 28766 h 118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194911" h="1185291">
                  <a:moveTo>
                    <a:pt x="1194911" y="465296"/>
                  </a:moveTo>
                  <a:lnTo>
                    <a:pt x="1194911" y="404336"/>
                  </a:lnTo>
                  <a:lnTo>
                    <a:pt x="906875" y="404336"/>
                  </a:lnTo>
                  <a:lnTo>
                    <a:pt x="906875" y="465296"/>
                  </a:lnTo>
                  <a:lnTo>
                    <a:pt x="1126808" y="465296"/>
                  </a:lnTo>
                  <a:lnTo>
                    <a:pt x="1126808" y="760095"/>
                  </a:lnTo>
                  <a:lnTo>
                    <a:pt x="906875" y="760095"/>
                  </a:lnTo>
                  <a:lnTo>
                    <a:pt x="906875" y="821055"/>
                  </a:lnTo>
                  <a:lnTo>
                    <a:pt x="1126808" y="821055"/>
                  </a:lnTo>
                  <a:lnTo>
                    <a:pt x="1126808" y="1156526"/>
                  </a:lnTo>
                  <a:lnTo>
                    <a:pt x="880682" y="1156526"/>
                  </a:lnTo>
                  <a:lnTo>
                    <a:pt x="880682" y="284417"/>
                  </a:lnTo>
                  <a:cubicBezTo>
                    <a:pt x="880682" y="258699"/>
                    <a:pt x="859822" y="237839"/>
                    <a:pt x="834104" y="237839"/>
                  </a:cubicBezTo>
                  <a:lnTo>
                    <a:pt x="735997" y="237839"/>
                  </a:lnTo>
                  <a:cubicBezTo>
                    <a:pt x="749141" y="214694"/>
                    <a:pt x="756761" y="187928"/>
                    <a:pt x="756761" y="159353"/>
                  </a:cubicBezTo>
                  <a:cubicBezTo>
                    <a:pt x="756761" y="71533"/>
                    <a:pt x="685324" y="0"/>
                    <a:pt x="597408" y="0"/>
                  </a:cubicBezTo>
                  <a:cubicBezTo>
                    <a:pt x="509492" y="0"/>
                    <a:pt x="438150" y="71533"/>
                    <a:pt x="438150" y="159353"/>
                  </a:cubicBezTo>
                  <a:cubicBezTo>
                    <a:pt x="438150" y="187833"/>
                    <a:pt x="445675" y="214598"/>
                    <a:pt x="458915" y="237839"/>
                  </a:cubicBezTo>
                  <a:lnTo>
                    <a:pt x="360807" y="237839"/>
                  </a:lnTo>
                  <a:cubicBezTo>
                    <a:pt x="335090" y="237839"/>
                    <a:pt x="314230" y="258699"/>
                    <a:pt x="314230" y="284417"/>
                  </a:cubicBezTo>
                  <a:lnTo>
                    <a:pt x="314230" y="1156526"/>
                  </a:lnTo>
                  <a:lnTo>
                    <a:pt x="68104" y="1156526"/>
                  </a:lnTo>
                  <a:lnTo>
                    <a:pt x="68104" y="821055"/>
                  </a:lnTo>
                  <a:lnTo>
                    <a:pt x="288036" y="821055"/>
                  </a:lnTo>
                  <a:lnTo>
                    <a:pt x="288036" y="760095"/>
                  </a:lnTo>
                  <a:lnTo>
                    <a:pt x="68104" y="760095"/>
                  </a:lnTo>
                  <a:lnTo>
                    <a:pt x="68104" y="465296"/>
                  </a:lnTo>
                  <a:lnTo>
                    <a:pt x="288036" y="465296"/>
                  </a:lnTo>
                  <a:lnTo>
                    <a:pt x="288036" y="404336"/>
                  </a:lnTo>
                  <a:lnTo>
                    <a:pt x="0" y="404336"/>
                  </a:lnTo>
                  <a:lnTo>
                    <a:pt x="0" y="465296"/>
                  </a:lnTo>
                  <a:lnTo>
                    <a:pt x="39434" y="465296"/>
                  </a:lnTo>
                  <a:lnTo>
                    <a:pt x="39434" y="760095"/>
                  </a:lnTo>
                  <a:lnTo>
                    <a:pt x="0" y="760095"/>
                  </a:lnTo>
                  <a:lnTo>
                    <a:pt x="0" y="821055"/>
                  </a:lnTo>
                  <a:lnTo>
                    <a:pt x="39434" y="821055"/>
                  </a:lnTo>
                  <a:lnTo>
                    <a:pt x="39434" y="1170908"/>
                  </a:lnTo>
                  <a:cubicBezTo>
                    <a:pt x="39434" y="1178814"/>
                    <a:pt x="45815" y="1185291"/>
                    <a:pt x="53816" y="1185291"/>
                  </a:cubicBezTo>
                  <a:lnTo>
                    <a:pt x="328613" y="1185291"/>
                  </a:lnTo>
                  <a:lnTo>
                    <a:pt x="866299" y="1185291"/>
                  </a:lnTo>
                  <a:lnTo>
                    <a:pt x="1141095" y="1185291"/>
                  </a:lnTo>
                  <a:cubicBezTo>
                    <a:pt x="1149001" y="1185291"/>
                    <a:pt x="1155478" y="1178909"/>
                    <a:pt x="1155478" y="1170908"/>
                  </a:cubicBezTo>
                  <a:lnTo>
                    <a:pt x="1155478" y="821055"/>
                  </a:lnTo>
                  <a:lnTo>
                    <a:pt x="1194911" y="821055"/>
                  </a:lnTo>
                  <a:lnTo>
                    <a:pt x="1194911" y="760095"/>
                  </a:lnTo>
                  <a:lnTo>
                    <a:pt x="1155478" y="760095"/>
                  </a:lnTo>
                  <a:lnTo>
                    <a:pt x="1155478" y="465296"/>
                  </a:lnTo>
                  <a:lnTo>
                    <a:pt x="1194911" y="465296"/>
                  </a:lnTo>
                  <a:close/>
                  <a:moveTo>
                    <a:pt x="464249" y="621030"/>
                  </a:moveTo>
                  <a:lnTo>
                    <a:pt x="405670" y="621030"/>
                  </a:lnTo>
                  <a:cubicBezTo>
                    <a:pt x="395478" y="621030"/>
                    <a:pt x="387191" y="612743"/>
                    <a:pt x="387191" y="602552"/>
                  </a:cubicBezTo>
                  <a:lnTo>
                    <a:pt x="387191" y="543973"/>
                  </a:lnTo>
                  <a:cubicBezTo>
                    <a:pt x="387191" y="533781"/>
                    <a:pt x="395478" y="525494"/>
                    <a:pt x="405670" y="525494"/>
                  </a:cubicBezTo>
                  <a:lnTo>
                    <a:pt x="464249" y="525494"/>
                  </a:lnTo>
                  <a:cubicBezTo>
                    <a:pt x="474440" y="525494"/>
                    <a:pt x="482727" y="533781"/>
                    <a:pt x="482727" y="543973"/>
                  </a:cubicBezTo>
                  <a:lnTo>
                    <a:pt x="482727" y="602552"/>
                  </a:lnTo>
                  <a:cubicBezTo>
                    <a:pt x="482727" y="612743"/>
                    <a:pt x="474440" y="621030"/>
                    <a:pt x="464249" y="621030"/>
                  </a:cubicBezTo>
                  <a:close/>
                  <a:moveTo>
                    <a:pt x="482727" y="695325"/>
                  </a:moveTo>
                  <a:lnTo>
                    <a:pt x="482727" y="753904"/>
                  </a:lnTo>
                  <a:cubicBezTo>
                    <a:pt x="482727" y="764096"/>
                    <a:pt x="474440" y="772382"/>
                    <a:pt x="464249" y="772382"/>
                  </a:cubicBezTo>
                  <a:lnTo>
                    <a:pt x="405670" y="772382"/>
                  </a:lnTo>
                  <a:cubicBezTo>
                    <a:pt x="395478" y="772382"/>
                    <a:pt x="387191" y="764096"/>
                    <a:pt x="387191" y="753904"/>
                  </a:cubicBezTo>
                  <a:lnTo>
                    <a:pt x="387191" y="695325"/>
                  </a:lnTo>
                  <a:cubicBezTo>
                    <a:pt x="387191" y="685133"/>
                    <a:pt x="395478" y="676847"/>
                    <a:pt x="405670" y="676847"/>
                  </a:cubicBezTo>
                  <a:lnTo>
                    <a:pt x="464249" y="676847"/>
                  </a:lnTo>
                  <a:cubicBezTo>
                    <a:pt x="474440" y="676751"/>
                    <a:pt x="482727" y="685038"/>
                    <a:pt x="482727" y="695325"/>
                  </a:cubicBezTo>
                  <a:close/>
                  <a:moveTo>
                    <a:pt x="464249" y="467297"/>
                  </a:moveTo>
                  <a:lnTo>
                    <a:pt x="405670" y="467297"/>
                  </a:lnTo>
                  <a:cubicBezTo>
                    <a:pt x="395478" y="467297"/>
                    <a:pt x="387191" y="459010"/>
                    <a:pt x="387191" y="448818"/>
                  </a:cubicBezTo>
                  <a:lnTo>
                    <a:pt x="387191" y="390239"/>
                  </a:lnTo>
                  <a:cubicBezTo>
                    <a:pt x="387191" y="380048"/>
                    <a:pt x="395478" y="371761"/>
                    <a:pt x="405670" y="371761"/>
                  </a:cubicBezTo>
                  <a:lnTo>
                    <a:pt x="464249" y="371761"/>
                  </a:lnTo>
                  <a:cubicBezTo>
                    <a:pt x="474440" y="371761"/>
                    <a:pt x="482727" y="380048"/>
                    <a:pt x="482727" y="390239"/>
                  </a:cubicBezTo>
                  <a:lnTo>
                    <a:pt x="482727" y="448818"/>
                  </a:lnTo>
                  <a:cubicBezTo>
                    <a:pt x="482727" y="459010"/>
                    <a:pt x="474440" y="467297"/>
                    <a:pt x="464249" y="467297"/>
                  </a:cubicBezTo>
                  <a:close/>
                  <a:moveTo>
                    <a:pt x="549688" y="695325"/>
                  </a:moveTo>
                  <a:cubicBezTo>
                    <a:pt x="549688" y="685133"/>
                    <a:pt x="557975" y="676847"/>
                    <a:pt x="568166" y="676847"/>
                  </a:cubicBezTo>
                  <a:lnTo>
                    <a:pt x="626745" y="676847"/>
                  </a:lnTo>
                  <a:cubicBezTo>
                    <a:pt x="636937" y="676847"/>
                    <a:pt x="645224" y="685133"/>
                    <a:pt x="645224" y="695325"/>
                  </a:cubicBezTo>
                  <a:lnTo>
                    <a:pt x="645224" y="753904"/>
                  </a:lnTo>
                  <a:cubicBezTo>
                    <a:pt x="645224" y="764096"/>
                    <a:pt x="636937" y="772382"/>
                    <a:pt x="626745" y="772382"/>
                  </a:cubicBezTo>
                  <a:lnTo>
                    <a:pt x="568166" y="772382"/>
                  </a:lnTo>
                  <a:cubicBezTo>
                    <a:pt x="557975" y="772382"/>
                    <a:pt x="549688" y="764096"/>
                    <a:pt x="549688" y="753904"/>
                  </a:cubicBezTo>
                  <a:lnTo>
                    <a:pt x="549688" y="695325"/>
                  </a:lnTo>
                  <a:close/>
                  <a:moveTo>
                    <a:pt x="626745" y="621030"/>
                  </a:moveTo>
                  <a:lnTo>
                    <a:pt x="568166" y="621030"/>
                  </a:lnTo>
                  <a:cubicBezTo>
                    <a:pt x="557975" y="621030"/>
                    <a:pt x="549688" y="612743"/>
                    <a:pt x="549688" y="602552"/>
                  </a:cubicBezTo>
                  <a:lnTo>
                    <a:pt x="549688" y="543973"/>
                  </a:lnTo>
                  <a:cubicBezTo>
                    <a:pt x="549688" y="533781"/>
                    <a:pt x="557975" y="525494"/>
                    <a:pt x="568166" y="525494"/>
                  </a:cubicBezTo>
                  <a:lnTo>
                    <a:pt x="626745" y="525494"/>
                  </a:lnTo>
                  <a:cubicBezTo>
                    <a:pt x="636937" y="525494"/>
                    <a:pt x="645224" y="533781"/>
                    <a:pt x="645224" y="543973"/>
                  </a:cubicBezTo>
                  <a:lnTo>
                    <a:pt x="645224" y="602552"/>
                  </a:lnTo>
                  <a:cubicBezTo>
                    <a:pt x="645224" y="612743"/>
                    <a:pt x="636937" y="621030"/>
                    <a:pt x="626745" y="621030"/>
                  </a:cubicBezTo>
                  <a:close/>
                  <a:moveTo>
                    <a:pt x="626745" y="467297"/>
                  </a:moveTo>
                  <a:lnTo>
                    <a:pt x="568166" y="467297"/>
                  </a:lnTo>
                  <a:cubicBezTo>
                    <a:pt x="557975" y="467297"/>
                    <a:pt x="549688" y="459010"/>
                    <a:pt x="549688" y="448818"/>
                  </a:cubicBezTo>
                  <a:lnTo>
                    <a:pt x="549688" y="390239"/>
                  </a:lnTo>
                  <a:cubicBezTo>
                    <a:pt x="549688" y="380048"/>
                    <a:pt x="557975" y="371761"/>
                    <a:pt x="568166" y="371761"/>
                  </a:cubicBezTo>
                  <a:lnTo>
                    <a:pt x="626745" y="371761"/>
                  </a:lnTo>
                  <a:cubicBezTo>
                    <a:pt x="636937" y="371761"/>
                    <a:pt x="645224" y="380048"/>
                    <a:pt x="645224" y="390239"/>
                  </a:cubicBezTo>
                  <a:lnTo>
                    <a:pt x="645224" y="448818"/>
                  </a:lnTo>
                  <a:cubicBezTo>
                    <a:pt x="645224" y="459010"/>
                    <a:pt x="636937" y="467297"/>
                    <a:pt x="626745" y="467297"/>
                  </a:cubicBezTo>
                  <a:close/>
                  <a:moveTo>
                    <a:pt x="712184" y="695325"/>
                  </a:moveTo>
                  <a:cubicBezTo>
                    <a:pt x="712184" y="685133"/>
                    <a:pt x="720471" y="676847"/>
                    <a:pt x="730663" y="676847"/>
                  </a:cubicBezTo>
                  <a:lnTo>
                    <a:pt x="789242" y="676847"/>
                  </a:lnTo>
                  <a:cubicBezTo>
                    <a:pt x="799433" y="676847"/>
                    <a:pt x="807720" y="685133"/>
                    <a:pt x="807720" y="695325"/>
                  </a:cubicBezTo>
                  <a:lnTo>
                    <a:pt x="807720" y="753904"/>
                  </a:lnTo>
                  <a:cubicBezTo>
                    <a:pt x="807720" y="764096"/>
                    <a:pt x="799433" y="772382"/>
                    <a:pt x="789242" y="772382"/>
                  </a:cubicBezTo>
                  <a:lnTo>
                    <a:pt x="730663" y="772382"/>
                  </a:lnTo>
                  <a:cubicBezTo>
                    <a:pt x="720471" y="772382"/>
                    <a:pt x="712184" y="764096"/>
                    <a:pt x="712184" y="753904"/>
                  </a:cubicBezTo>
                  <a:lnTo>
                    <a:pt x="712184" y="695325"/>
                  </a:lnTo>
                  <a:close/>
                  <a:moveTo>
                    <a:pt x="789242" y="621030"/>
                  </a:moveTo>
                  <a:lnTo>
                    <a:pt x="730663" y="621030"/>
                  </a:lnTo>
                  <a:cubicBezTo>
                    <a:pt x="720471" y="621030"/>
                    <a:pt x="712184" y="612743"/>
                    <a:pt x="712184" y="602552"/>
                  </a:cubicBezTo>
                  <a:lnTo>
                    <a:pt x="712184" y="543973"/>
                  </a:lnTo>
                  <a:cubicBezTo>
                    <a:pt x="712184" y="533781"/>
                    <a:pt x="720471" y="525494"/>
                    <a:pt x="730663" y="525494"/>
                  </a:cubicBezTo>
                  <a:lnTo>
                    <a:pt x="789242" y="525494"/>
                  </a:lnTo>
                  <a:cubicBezTo>
                    <a:pt x="799433" y="525494"/>
                    <a:pt x="807720" y="533781"/>
                    <a:pt x="807720" y="543973"/>
                  </a:cubicBezTo>
                  <a:lnTo>
                    <a:pt x="807720" y="602552"/>
                  </a:lnTo>
                  <a:cubicBezTo>
                    <a:pt x="807720" y="612743"/>
                    <a:pt x="799433" y="621030"/>
                    <a:pt x="789242" y="621030"/>
                  </a:cubicBezTo>
                  <a:close/>
                  <a:moveTo>
                    <a:pt x="789242" y="467297"/>
                  </a:moveTo>
                  <a:lnTo>
                    <a:pt x="730663" y="467297"/>
                  </a:lnTo>
                  <a:cubicBezTo>
                    <a:pt x="720471" y="467297"/>
                    <a:pt x="712184" y="459010"/>
                    <a:pt x="712184" y="448818"/>
                  </a:cubicBezTo>
                  <a:lnTo>
                    <a:pt x="712184" y="390239"/>
                  </a:lnTo>
                  <a:cubicBezTo>
                    <a:pt x="712184" y="380048"/>
                    <a:pt x="720471" y="371761"/>
                    <a:pt x="730663" y="371761"/>
                  </a:cubicBezTo>
                  <a:lnTo>
                    <a:pt x="789242" y="371761"/>
                  </a:lnTo>
                  <a:cubicBezTo>
                    <a:pt x="799433" y="371761"/>
                    <a:pt x="807720" y="380048"/>
                    <a:pt x="807720" y="390239"/>
                  </a:cubicBezTo>
                  <a:lnTo>
                    <a:pt x="807720" y="448818"/>
                  </a:lnTo>
                  <a:cubicBezTo>
                    <a:pt x="807720" y="459010"/>
                    <a:pt x="799433" y="467297"/>
                    <a:pt x="789242" y="467297"/>
                  </a:cubicBezTo>
                  <a:close/>
                  <a:moveTo>
                    <a:pt x="452438" y="889064"/>
                  </a:moveTo>
                  <a:cubicBezTo>
                    <a:pt x="452438" y="871252"/>
                    <a:pt x="466916" y="856869"/>
                    <a:pt x="484632" y="856869"/>
                  </a:cubicBezTo>
                  <a:lnTo>
                    <a:pt x="710089" y="856869"/>
                  </a:lnTo>
                  <a:cubicBezTo>
                    <a:pt x="727901" y="856869"/>
                    <a:pt x="742283" y="871347"/>
                    <a:pt x="742283" y="889064"/>
                  </a:cubicBezTo>
                  <a:lnTo>
                    <a:pt x="742283" y="1156621"/>
                  </a:lnTo>
                  <a:lnTo>
                    <a:pt x="452438" y="1156621"/>
                  </a:lnTo>
                  <a:lnTo>
                    <a:pt x="452438" y="889064"/>
                  </a:lnTo>
                  <a:close/>
                  <a:moveTo>
                    <a:pt x="597503" y="28766"/>
                  </a:moveTo>
                  <a:cubicBezTo>
                    <a:pt x="669512" y="28766"/>
                    <a:pt x="728186" y="87344"/>
                    <a:pt x="728186" y="159449"/>
                  </a:cubicBezTo>
                  <a:cubicBezTo>
                    <a:pt x="728186" y="231458"/>
                    <a:pt x="669608" y="290132"/>
                    <a:pt x="597503" y="290132"/>
                  </a:cubicBezTo>
                  <a:cubicBezTo>
                    <a:pt x="525399" y="290132"/>
                    <a:pt x="466820" y="231553"/>
                    <a:pt x="466820" y="159449"/>
                  </a:cubicBezTo>
                  <a:cubicBezTo>
                    <a:pt x="466820" y="87344"/>
                    <a:pt x="525399" y="28766"/>
                    <a:pt x="597503" y="28766"/>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2083B5-EBBD-4598-9FB1-2A5F4316B377}"/>
                </a:ext>
              </a:extLst>
            </p:cNvPr>
            <p:cNvSpPr/>
            <p:nvPr/>
          </p:nvSpPr>
          <p:spPr>
            <a:xfrm>
              <a:off x="8735086" y="422849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C94C5C9-5D07-4A3D-8E16-EEB4C97B3B3D}"/>
                </a:ext>
              </a:extLst>
            </p:cNvPr>
            <p:cNvSpPr/>
            <p:nvPr/>
          </p:nvSpPr>
          <p:spPr>
            <a:xfrm>
              <a:off x="8735086" y="434460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43B4600-1D01-4ED8-B0DA-8CFEBA184B41}"/>
                </a:ext>
              </a:extLst>
            </p:cNvPr>
            <p:cNvSpPr/>
            <p:nvPr/>
          </p:nvSpPr>
          <p:spPr>
            <a:xfrm>
              <a:off x="8735086" y="4589589"/>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75433B-70B8-4828-95B4-15186F6E5C83}"/>
                </a:ext>
              </a:extLst>
            </p:cNvPr>
            <p:cNvSpPr/>
            <p:nvPr/>
          </p:nvSpPr>
          <p:spPr>
            <a:xfrm>
              <a:off x="8735086" y="4705604"/>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86B028-1047-4CAB-85B9-B4D393D67F21}"/>
                </a:ext>
              </a:extLst>
            </p:cNvPr>
            <p:cNvSpPr/>
            <p:nvPr/>
          </p:nvSpPr>
          <p:spPr>
            <a:xfrm>
              <a:off x="7922509" y="422849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CFA016-B122-4DE2-8781-3D355801A109}"/>
                </a:ext>
              </a:extLst>
            </p:cNvPr>
            <p:cNvSpPr/>
            <p:nvPr/>
          </p:nvSpPr>
          <p:spPr>
            <a:xfrm>
              <a:off x="7922509" y="434460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8300A0B-162B-4709-A039-2EFCDE3EFA0A}"/>
                </a:ext>
              </a:extLst>
            </p:cNvPr>
            <p:cNvSpPr/>
            <p:nvPr/>
          </p:nvSpPr>
          <p:spPr>
            <a:xfrm>
              <a:off x="7922509" y="4589589"/>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57D3182-F056-4B3B-90C4-7E15855E59B3}"/>
                </a:ext>
              </a:extLst>
            </p:cNvPr>
            <p:cNvSpPr/>
            <p:nvPr/>
          </p:nvSpPr>
          <p:spPr>
            <a:xfrm>
              <a:off x="7922509" y="4705604"/>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8F465B24-F354-414C-B05D-73EC73409AF8}"/>
              </a:ext>
            </a:extLst>
          </p:cNvPr>
          <p:cNvPicPr>
            <a:picLocks noChangeAspect="1"/>
          </p:cNvPicPr>
          <p:nvPr/>
        </p:nvPicPr>
        <p:blipFill>
          <a:blip r:embed="rId4"/>
          <a:stretch>
            <a:fillRect/>
          </a:stretch>
        </p:blipFill>
        <p:spPr>
          <a:xfrm>
            <a:off x="-173620" y="5625468"/>
            <a:ext cx="9514390" cy="1720949"/>
          </a:xfrm>
          <a:prstGeom prst="rect">
            <a:avLst/>
          </a:prstGeom>
        </p:spPr>
      </p:pic>
    </p:spTree>
    <p:extLst>
      <p:ext uri="{BB962C8B-B14F-4D97-AF65-F5344CB8AC3E}">
        <p14:creationId xmlns:p14="http://schemas.microsoft.com/office/powerpoint/2010/main" val="229131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CBF5E2-ED33-400F-8F46-670962E7CBB4}"/>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Large Network of Hospitals</a:t>
            </a:r>
          </a:p>
        </p:txBody>
      </p:sp>
      <p:sp>
        <p:nvSpPr>
          <p:cNvPr id="7" name="Content Placeholder 2">
            <a:extLst>
              <a:ext uri="{FF2B5EF4-FFF2-40B4-BE49-F238E27FC236}">
                <a16:creationId xmlns:a16="http://schemas.microsoft.com/office/drawing/2014/main" id="{83608019-EB17-4849-A567-2A848872612C}"/>
              </a:ext>
            </a:extLst>
          </p:cNvPr>
          <p:cNvSpPr txBox="1">
            <a:spLocks/>
          </p:cNvSpPr>
          <p:nvPr/>
        </p:nvSpPr>
        <p:spPr>
          <a:xfrm>
            <a:off x="262123" y="2600504"/>
            <a:ext cx="8153400"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it-IT" sz="2400" dirty="0"/>
              <a:t>Sebastian River Medical Center</a:t>
            </a:r>
          </a:p>
          <a:p>
            <a:pPr>
              <a:lnSpc>
                <a:spcPct val="100000"/>
              </a:lnSpc>
              <a:buFont typeface="Wingdings" pitchFamily="2" charset="2"/>
              <a:buChar char="§"/>
              <a:defRPr/>
            </a:pPr>
            <a:r>
              <a:rPr lang="it-IT" sz="2400" dirty="0"/>
              <a:t>Cleveland Clinic Indian River Medical Center (Vero Beach)</a:t>
            </a:r>
          </a:p>
        </p:txBody>
      </p:sp>
    </p:spTree>
    <p:extLst>
      <p:ext uri="{BB962C8B-B14F-4D97-AF65-F5344CB8AC3E}">
        <p14:creationId xmlns:p14="http://schemas.microsoft.com/office/powerpoint/2010/main" val="203274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54678E-3DB6-47B8-B3F2-DD1EA5374CED}"/>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More Providers</a:t>
            </a:r>
          </a:p>
        </p:txBody>
      </p:sp>
      <p:sp>
        <p:nvSpPr>
          <p:cNvPr id="8" name="Content Placeholder 2">
            <a:extLst>
              <a:ext uri="{FF2B5EF4-FFF2-40B4-BE49-F238E27FC236}">
                <a16:creationId xmlns:a16="http://schemas.microsoft.com/office/drawing/2014/main" id="{3E2D65A6-78FD-4D10-9D6C-707A714B4819}"/>
              </a:ext>
            </a:extLst>
          </p:cNvPr>
          <p:cNvSpPr txBox="1">
            <a:spLocks/>
          </p:cNvSpPr>
          <p:nvPr/>
        </p:nvSpPr>
        <p:spPr>
          <a:xfrm>
            <a:off x="262123" y="1836575"/>
            <a:ext cx="8153400" cy="414331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400" dirty="0"/>
              <a:t>Open access to network specialists of your choice with </a:t>
            </a:r>
            <a:r>
              <a:rPr lang="en-US" sz="2400" b="1" i="1" u="sng" dirty="0"/>
              <a:t>NO REFERRAL</a:t>
            </a:r>
            <a:r>
              <a:rPr lang="en-US" sz="2400" dirty="0"/>
              <a:t> necessary*</a:t>
            </a:r>
          </a:p>
          <a:p>
            <a:pPr>
              <a:lnSpc>
                <a:spcPct val="100000"/>
              </a:lnSpc>
              <a:buFont typeface="Wingdings" pitchFamily="2" charset="2"/>
              <a:buChar char="§"/>
              <a:defRPr/>
            </a:pPr>
            <a:r>
              <a:rPr lang="en-US" sz="2400" dirty="0"/>
              <a:t>Members have access to network physicians in counties throughout Central Florida</a:t>
            </a:r>
          </a:p>
          <a:p>
            <a:pPr>
              <a:lnSpc>
                <a:spcPct val="100000"/>
              </a:lnSpc>
              <a:buFont typeface="Wingdings" pitchFamily="2" charset="2"/>
              <a:buChar char="§"/>
              <a:defRPr/>
            </a:pPr>
            <a:r>
              <a:rPr lang="en-US" sz="2400" dirty="0"/>
              <a:t>Built on the AdventHealth Hospital network </a:t>
            </a:r>
          </a:p>
          <a:p>
            <a:pPr>
              <a:lnSpc>
                <a:spcPct val="100000"/>
              </a:lnSpc>
              <a:buFont typeface="Wingdings" pitchFamily="2" charset="2"/>
              <a:buChar char="§"/>
              <a:defRPr/>
            </a:pPr>
            <a:r>
              <a:rPr lang="en-US" sz="2400" dirty="0"/>
              <a:t>AdventHealth Centra Care urgent care centers throughout Central Florida</a:t>
            </a:r>
          </a:p>
          <a:p>
            <a:pPr>
              <a:lnSpc>
                <a:spcPct val="100000"/>
              </a:lnSpc>
              <a:buFont typeface="Wingdings" pitchFamily="2" charset="2"/>
              <a:buChar char="§"/>
              <a:defRPr/>
            </a:pPr>
            <a:r>
              <a:rPr lang="en-US" sz="2400" dirty="0"/>
              <a:t>Emergency and urgent care worldwide</a:t>
            </a:r>
          </a:p>
          <a:p>
            <a:pPr>
              <a:lnSpc>
                <a:spcPct val="100000"/>
              </a:lnSpc>
              <a:buFont typeface="Wingdings" pitchFamily="2" charset="2"/>
              <a:buChar char="§"/>
              <a:defRPr/>
            </a:pPr>
            <a:endParaRPr lang="en-US" sz="2400" dirty="0"/>
          </a:p>
          <a:p>
            <a:pPr marL="0" indent="0">
              <a:lnSpc>
                <a:spcPct val="100000"/>
              </a:lnSpc>
              <a:buNone/>
              <a:defRPr/>
            </a:pPr>
            <a:r>
              <a:rPr lang="en-US" sz="1900" dirty="0"/>
              <a:t>*Some specialists may require a referral, however the plan does not. </a:t>
            </a:r>
          </a:p>
          <a:p>
            <a:pPr>
              <a:lnSpc>
                <a:spcPct val="100000"/>
              </a:lnSpc>
              <a:buFont typeface="Wingdings" pitchFamily="2" charset="2"/>
              <a:buChar char="§"/>
              <a:defRPr/>
            </a:pPr>
            <a:endParaRPr lang="en-US" sz="2400" dirty="0"/>
          </a:p>
        </p:txBody>
      </p:sp>
    </p:spTree>
    <p:extLst>
      <p:ext uri="{BB962C8B-B14F-4D97-AF65-F5344CB8AC3E}">
        <p14:creationId xmlns:p14="http://schemas.microsoft.com/office/powerpoint/2010/main" val="151764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45"/>
          <p:cNvSpPr>
            <a:spLocks noChangeArrowheads="1"/>
          </p:cNvSpPr>
          <p:nvPr/>
        </p:nvSpPr>
        <p:spPr bwMode="gray">
          <a:xfrm>
            <a:off x="96082" y="1749989"/>
            <a:ext cx="21336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9600" b="1" dirty="0">
                <a:latin typeface="Arial" panose="020B0604020202020204" pitchFamily="34" charset="0"/>
                <a:cs typeface="Arial" panose="020B0604020202020204" pitchFamily="34" charset="0"/>
              </a:rPr>
              <a:t>A</a:t>
            </a:r>
          </a:p>
        </p:txBody>
      </p:sp>
      <p:sp>
        <p:nvSpPr>
          <p:cNvPr id="10248" name="Rectangle 46"/>
          <p:cNvSpPr>
            <a:spLocks noChangeArrowheads="1"/>
          </p:cNvSpPr>
          <p:nvPr/>
        </p:nvSpPr>
        <p:spPr bwMode="gray">
          <a:xfrm>
            <a:off x="2320341" y="1749989"/>
            <a:ext cx="21336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9600" b="1" dirty="0">
                <a:latin typeface="Arial" panose="020B0604020202020204" pitchFamily="34" charset="0"/>
                <a:cs typeface="Arial" panose="020B0604020202020204" pitchFamily="34" charset="0"/>
              </a:rPr>
              <a:t>B</a:t>
            </a:r>
          </a:p>
        </p:txBody>
      </p:sp>
      <p:sp>
        <p:nvSpPr>
          <p:cNvPr id="10251" name="Rectangle 49"/>
          <p:cNvSpPr>
            <a:spLocks noChangeArrowheads="1"/>
          </p:cNvSpPr>
          <p:nvPr/>
        </p:nvSpPr>
        <p:spPr bwMode="gray">
          <a:xfrm>
            <a:off x="6772799" y="1749989"/>
            <a:ext cx="2133600" cy="13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9600" b="1" dirty="0">
                <a:latin typeface="Arial" panose="020B0604020202020204" pitchFamily="34" charset="0"/>
                <a:cs typeface="Arial" panose="020B0604020202020204" pitchFamily="34" charset="0"/>
              </a:rPr>
              <a:t>D</a:t>
            </a:r>
          </a:p>
        </p:txBody>
      </p:sp>
      <p:sp>
        <p:nvSpPr>
          <p:cNvPr id="10252" name="Rectangle 50"/>
          <p:cNvSpPr>
            <a:spLocks noChangeArrowheads="1"/>
          </p:cNvSpPr>
          <p:nvPr/>
        </p:nvSpPr>
        <p:spPr bwMode="auto">
          <a:xfrm>
            <a:off x="212201" y="2905689"/>
            <a:ext cx="1875362"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700" b="1" dirty="0">
                <a:latin typeface="Arial" panose="020B0604020202020204" pitchFamily="34" charset="0"/>
                <a:cs typeface="Arial" panose="020B0604020202020204" pitchFamily="34" charset="0"/>
              </a:rPr>
              <a:t>Hospital </a:t>
            </a:r>
          </a:p>
          <a:p>
            <a:pPr algn="ctr"/>
            <a:r>
              <a:rPr lang="en-US" sz="1700" b="1" dirty="0">
                <a:latin typeface="Arial" panose="020B0604020202020204" pitchFamily="34" charset="0"/>
                <a:cs typeface="Arial" panose="020B0604020202020204" pitchFamily="34" charset="0"/>
              </a:rPr>
              <a:t>insurance</a:t>
            </a:r>
          </a:p>
          <a:p>
            <a:endParaRPr lang="en-US" sz="700"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Covers: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Hospitals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Hospice </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Home health</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Skilled nursing</a:t>
            </a:r>
          </a:p>
          <a:p>
            <a:pPr>
              <a:buFontTx/>
              <a:buChar char="•"/>
            </a:pPr>
            <a:endParaRPr lang="en-US" sz="1400" dirty="0">
              <a:latin typeface="Century Gothic" pitchFamily="34" charset="0"/>
            </a:endParaRPr>
          </a:p>
          <a:p>
            <a:endParaRPr lang="en-US" sz="1400" i="1" dirty="0"/>
          </a:p>
        </p:txBody>
      </p:sp>
      <p:sp>
        <p:nvSpPr>
          <p:cNvPr id="10253" name="Rectangle 51"/>
          <p:cNvSpPr>
            <a:spLocks noChangeArrowheads="1"/>
          </p:cNvSpPr>
          <p:nvPr/>
        </p:nvSpPr>
        <p:spPr bwMode="auto">
          <a:xfrm>
            <a:off x="2533952" y="2905689"/>
            <a:ext cx="1824492"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700" b="1" dirty="0">
                <a:latin typeface="Arial" panose="020B0604020202020204" pitchFamily="34" charset="0"/>
                <a:cs typeface="Arial" panose="020B0604020202020204" pitchFamily="34" charset="0"/>
              </a:rPr>
              <a:t>Medical </a:t>
            </a:r>
          </a:p>
          <a:p>
            <a:pPr algn="ctr"/>
            <a:r>
              <a:rPr lang="en-US" sz="1700" b="1" dirty="0">
                <a:latin typeface="Arial" panose="020B0604020202020204" pitchFamily="34" charset="0"/>
                <a:cs typeface="Arial" panose="020B0604020202020204" pitchFamily="34" charset="0"/>
              </a:rPr>
              <a:t>insurance</a:t>
            </a:r>
            <a:endParaRPr lang="en-US" sz="1700" b="1" u="sng" dirty="0">
              <a:latin typeface="Arial" panose="020B0604020202020204" pitchFamily="34" charset="0"/>
              <a:cs typeface="Arial" panose="020B0604020202020204" pitchFamily="34" charset="0"/>
            </a:endParaRPr>
          </a:p>
          <a:p>
            <a:endParaRPr lang="en-US" sz="900"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Covers: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Physician</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Diagnostic</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Preventive</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Outpatient </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Medical equipment</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Some drugs</a:t>
            </a:r>
          </a:p>
          <a:p>
            <a:endParaRPr lang="en-US" sz="1400" dirty="0">
              <a:latin typeface="Century Gothic" pitchFamily="34" charset="0"/>
            </a:endParaRPr>
          </a:p>
        </p:txBody>
      </p:sp>
      <p:sp>
        <p:nvSpPr>
          <p:cNvPr id="10255" name="Rectangle 53"/>
          <p:cNvSpPr>
            <a:spLocks noChangeArrowheads="1"/>
          </p:cNvSpPr>
          <p:nvPr/>
        </p:nvSpPr>
        <p:spPr bwMode="auto">
          <a:xfrm>
            <a:off x="6833735" y="2905689"/>
            <a:ext cx="2156256"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700" b="1" dirty="0">
                <a:latin typeface="Arial" panose="020B0604020202020204" pitchFamily="34" charset="0"/>
                <a:cs typeface="Arial" panose="020B0604020202020204" pitchFamily="34" charset="0"/>
              </a:rPr>
              <a:t>Prescription </a:t>
            </a:r>
          </a:p>
          <a:p>
            <a:pPr algn="ctr"/>
            <a:r>
              <a:rPr lang="en-US" sz="1700" b="1" dirty="0">
                <a:latin typeface="Arial" panose="020B0604020202020204" pitchFamily="34" charset="0"/>
                <a:cs typeface="Arial" panose="020B0604020202020204" pitchFamily="34" charset="0"/>
              </a:rPr>
              <a:t>Drug Coverage</a:t>
            </a:r>
          </a:p>
          <a:p>
            <a:endParaRPr lang="en-US" sz="9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 standalone plan that goes with Original Medicare </a:t>
            </a:r>
          </a:p>
          <a:p>
            <a:pPr algn="ctr"/>
            <a:r>
              <a:rPr lang="en-US" sz="1600" b="1" dirty="0">
                <a:latin typeface="Arial" panose="020B0604020202020204" pitchFamily="34" charset="0"/>
                <a:cs typeface="Arial" panose="020B0604020202020204" pitchFamily="34" charset="0"/>
              </a:rPr>
              <a:t>—OR—</a:t>
            </a:r>
          </a:p>
          <a:p>
            <a:pPr algn="ctr"/>
            <a:r>
              <a:rPr lang="en-US" sz="1600" dirty="0">
                <a:latin typeface="Arial" panose="020B0604020202020204" pitchFamily="34" charset="0"/>
                <a:cs typeface="Arial" panose="020B0604020202020204" pitchFamily="34" charset="0"/>
              </a:rPr>
              <a:t>a Medicare Advantage- Prescription Drug Plan, offering medical and drug benefits</a:t>
            </a:r>
          </a:p>
        </p:txBody>
      </p:sp>
      <p:sp>
        <p:nvSpPr>
          <p:cNvPr id="20" name="Title 1">
            <a:extLst>
              <a:ext uri="{FF2B5EF4-FFF2-40B4-BE49-F238E27FC236}">
                <a16:creationId xmlns:a16="http://schemas.microsoft.com/office/drawing/2014/main" id="{954259D3-DF56-46DE-A1AB-1E484018DFD1}"/>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Basics of Medicare</a:t>
            </a:r>
          </a:p>
        </p:txBody>
      </p:sp>
      <p:grpSp>
        <p:nvGrpSpPr>
          <p:cNvPr id="2" name="Group 1">
            <a:extLst>
              <a:ext uri="{FF2B5EF4-FFF2-40B4-BE49-F238E27FC236}">
                <a16:creationId xmlns:a16="http://schemas.microsoft.com/office/drawing/2014/main" id="{93B8AAC1-AA2D-4045-86C7-0377B16D0FAA}"/>
              </a:ext>
            </a:extLst>
          </p:cNvPr>
          <p:cNvGrpSpPr/>
          <p:nvPr/>
        </p:nvGrpSpPr>
        <p:grpSpPr>
          <a:xfrm>
            <a:off x="4527578" y="1600199"/>
            <a:ext cx="2110332" cy="4275533"/>
            <a:chOff x="4527578" y="1600199"/>
            <a:chExt cx="2110332" cy="4275533"/>
          </a:xfrm>
        </p:grpSpPr>
        <p:sp>
          <p:nvSpPr>
            <p:cNvPr id="10250" name="Rectangle 48"/>
            <p:cNvSpPr>
              <a:spLocks noChangeArrowheads="1"/>
            </p:cNvSpPr>
            <p:nvPr/>
          </p:nvSpPr>
          <p:spPr bwMode="gray">
            <a:xfrm>
              <a:off x="4544951" y="1749701"/>
              <a:ext cx="2057400" cy="13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9600" b="1" dirty="0">
                  <a:latin typeface="Arial" panose="020B0604020202020204" pitchFamily="34" charset="0"/>
                  <a:cs typeface="Arial" panose="020B0604020202020204" pitchFamily="34" charset="0"/>
                </a:rPr>
                <a:t>C</a:t>
              </a:r>
            </a:p>
          </p:txBody>
        </p:sp>
        <p:sp>
          <p:nvSpPr>
            <p:cNvPr id="10254" name="Rectangle 52"/>
            <p:cNvSpPr>
              <a:spLocks noChangeArrowheads="1"/>
            </p:cNvSpPr>
            <p:nvPr/>
          </p:nvSpPr>
          <p:spPr bwMode="auto">
            <a:xfrm>
              <a:off x="4601103" y="2905689"/>
              <a:ext cx="1982260"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700" b="1" dirty="0">
                  <a:latin typeface="Arial" panose="020B0604020202020204" pitchFamily="34" charset="0"/>
                  <a:cs typeface="Arial" panose="020B0604020202020204" pitchFamily="34" charset="0"/>
                </a:rPr>
                <a:t>Medicare Advantage</a:t>
              </a:r>
            </a:p>
            <a:p>
              <a:pPr algn="ctr"/>
              <a:endParaRPr lang="en-US" sz="9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Includes</a:t>
              </a:r>
            </a:p>
            <a:p>
              <a:pPr algn="ctr"/>
              <a:r>
                <a:rPr lang="en-US" sz="1600" dirty="0">
                  <a:latin typeface="Arial" panose="020B0604020202020204" pitchFamily="34" charset="0"/>
                  <a:cs typeface="Arial" panose="020B0604020202020204" pitchFamily="34" charset="0"/>
                </a:rPr>
                <a:t>enhanced benefits and may include prescription drug coverage provided by private insurance companies</a:t>
              </a:r>
            </a:p>
            <a:p>
              <a:pPr algn="ctr"/>
              <a:endParaRPr lang="en-US" sz="800" dirty="0"/>
            </a:p>
          </p:txBody>
        </p:sp>
        <p:sp>
          <p:nvSpPr>
            <p:cNvPr id="29" name="AutoShape 42">
              <a:extLst>
                <a:ext uri="{FF2B5EF4-FFF2-40B4-BE49-F238E27FC236}">
                  <a16:creationId xmlns:a16="http://schemas.microsoft.com/office/drawing/2014/main" id="{31CC8F1F-9F04-4102-89E8-C094E481416D}"/>
                </a:ext>
              </a:extLst>
            </p:cNvPr>
            <p:cNvSpPr>
              <a:spLocks noChangeArrowheads="1"/>
            </p:cNvSpPr>
            <p:nvPr/>
          </p:nvSpPr>
          <p:spPr bwMode="auto">
            <a:xfrm>
              <a:off x="4527578" y="1600199"/>
              <a:ext cx="2110332" cy="4275533"/>
            </a:xfrm>
            <a:prstGeom prst="roundRect">
              <a:avLst>
                <a:gd name="adj" fmla="val 13745"/>
              </a:avLst>
            </a:prstGeom>
            <a:noFill/>
            <a:ln w="38100">
              <a:solidFill>
                <a:srgbClr val="192757"/>
              </a:solidFill>
              <a:round/>
              <a:headEnd/>
              <a:tailEnd/>
            </a:ln>
            <a:effectLst/>
            <a:scene3d>
              <a:camera prst="obliqueTopRight"/>
              <a:lightRig rig="threePt" dir="t"/>
            </a:scene3d>
          </p:spPr>
          <p:txBody>
            <a:bodyPr wrap="none" anchor="ctr"/>
            <a:lstStyle/>
            <a:p>
              <a:pP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grpSp>
    </p:spTree>
    <p:extLst>
      <p:ext uri="{BB962C8B-B14F-4D97-AF65-F5344CB8AC3E}">
        <p14:creationId xmlns:p14="http://schemas.microsoft.com/office/powerpoint/2010/main" val="367078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2"/>
          <p:cNvSpPr>
            <a:spLocks noChangeArrowheads="1"/>
          </p:cNvSpPr>
          <p:nvPr/>
        </p:nvSpPr>
        <p:spPr bwMode="auto">
          <a:xfrm>
            <a:off x="6210299" y="1775524"/>
            <a:ext cx="2648598" cy="4143312"/>
          </a:xfrm>
          <a:prstGeom prst="roundRect">
            <a:avLst>
              <a:gd name="adj" fmla="val 13745"/>
            </a:avLst>
          </a:prstGeom>
          <a:noFill/>
          <a:ln w="38100">
            <a:solidFill>
              <a:srgbClr val="192757"/>
            </a:solidFill>
            <a:round/>
            <a:headEnd/>
            <a:tailEnd/>
          </a:ln>
          <a:effectLst/>
          <a:scene3d>
            <a:camera prst="obliqueTopRight"/>
            <a:lightRig rig="threePt" dir="t"/>
          </a:scene3d>
        </p:spPr>
        <p:txBody>
          <a:bodyPr wrap="none" anchor="ctr"/>
          <a:lstStyle/>
          <a:p>
            <a:pPr>
              <a:defRPr/>
            </a:pP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1270" name="Rectangle 48"/>
          <p:cNvSpPr>
            <a:spLocks noChangeArrowheads="1"/>
          </p:cNvSpPr>
          <p:nvPr/>
        </p:nvSpPr>
        <p:spPr bwMode="gray">
          <a:xfrm>
            <a:off x="6297647" y="1897967"/>
            <a:ext cx="2359663"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sz="9600" b="1" dirty="0">
                <a:latin typeface="Arial" panose="020B0604020202020204" pitchFamily="34" charset="0"/>
                <a:cs typeface="Arial" panose="020B0604020202020204" pitchFamily="34" charset="0"/>
              </a:rPr>
              <a:t>C</a:t>
            </a:r>
          </a:p>
        </p:txBody>
      </p:sp>
      <p:sp>
        <p:nvSpPr>
          <p:cNvPr id="11271" name="Rectangle 47"/>
          <p:cNvSpPr>
            <a:spLocks noChangeArrowheads="1"/>
          </p:cNvSpPr>
          <p:nvPr/>
        </p:nvSpPr>
        <p:spPr bwMode="auto">
          <a:xfrm>
            <a:off x="6210299" y="3053667"/>
            <a:ext cx="2648599" cy="384721"/>
          </a:xfrm>
          <a:prstGeom prst="rect">
            <a:avLst/>
          </a:prstGeom>
          <a:noFill/>
          <a:ln>
            <a:noFill/>
          </a:ln>
          <a:effectLst/>
        </p:spPr>
        <p:txBody>
          <a:bodyPr wrap="square" anchor="ctr">
            <a:spAutoFit/>
          </a:bodyPr>
          <a:lstStyle/>
          <a:p>
            <a:pPr algn="ctr"/>
            <a:r>
              <a:rPr lang="en-US" sz="1900" b="1" dirty="0">
                <a:latin typeface="Arial" panose="020B0604020202020204" pitchFamily="34" charset="0"/>
                <a:cs typeface="Arial" panose="020B0604020202020204" pitchFamily="34" charset="0"/>
              </a:rPr>
              <a:t>Medicare Advantage</a:t>
            </a:r>
          </a:p>
        </p:txBody>
      </p:sp>
      <p:sp>
        <p:nvSpPr>
          <p:cNvPr id="12" name="Rectangle 52"/>
          <p:cNvSpPr>
            <a:spLocks noChangeArrowheads="1"/>
          </p:cNvSpPr>
          <p:nvPr/>
        </p:nvSpPr>
        <p:spPr bwMode="auto">
          <a:xfrm>
            <a:off x="6271143" y="3566211"/>
            <a:ext cx="2648598" cy="217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E9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ct val="110000"/>
              </a:lnSpc>
              <a:buFont typeface="Wingdings" pitchFamily="2" charset="2"/>
              <a:buChar char="§"/>
              <a:defRPr/>
            </a:pPr>
            <a:r>
              <a:rPr lang="en-US" sz="1550" dirty="0">
                <a:latin typeface="Arial" panose="020B0604020202020204" pitchFamily="34" charset="0"/>
                <a:cs typeface="Arial" panose="020B0604020202020204" pitchFamily="34" charset="0"/>
              </a:rPr>
              <a:t>Provided by private  insurance companies</a:t>
            </a:r>
          </a:p>
          <a:p>
            <a:pPr marL="285750" indent="-285750">
              <a:lnSpc>
                <a:spcPct val="110000"/>
              </a:lnSpc>
              <a:buFont typeface="Wingdings" pitchFamily="2" charset="2"/>
              <a:buChar char="§"/>
              <a:defRPr/>
            </a:pPr>
            <a:r>
              <a:rPr lang="en-US" sz="1550" dirty="0">
                <a:latin typeface="Arial" panose="020B0604020202020204" pitchFamily="34" charset="0"/>
                <a:cs typeface="Arial" panose="020B0604020202020204" pitchFamily="34" charset="0"/>
              </a:rPr>
              <a:t>Includes benefits/ services covered under Original Medicare</a:t>
            </a:r>
          </a:p>
          <a:p>
            <a:pPr marL="285750" indent="-285750">
              <a:lnSpc>
                <a:spcPct val="110000"/>
              </a:lnSpc>
              <a:buFont typeface="Wingdings" pitchFamily="2" charset="2"/>
              <a:buChar char="§"/>
              <a:defRPr/>
            </a:pPr>
            <a:r>
              <a:rPr lang="en-US" sz="1550" dirty="0">
                <a:latin typeface="Arial" panose="020B0604020202020204" pitchFamily="34" charset="0"/>
                <a:cs typeface="Arial" panose="020B0604020202020204" pitchFamily="34" charset="0"/>
              </a:rPr>
              <a:t>Plan may include Prescription Drug Coverage</a:t>
            </a:r>
          </a:p>
        </p:txBody>
      </p:sp>
      <p:sp>
        <p:nvSpPr>
          <p:cNvPr id="11" name="Title 1">
            <a:extLst>
              <a:ext uri="{FF2B5EF4-FFF2-40B4-BE49-F238E27FC236}">
                <a16:creationId xmlns:a16="http://schemas.microsoft.com/office/drawing/2014/main" id="{48E94D5B-0D66-484D-9DDA-1BF7A0964E35}"/>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Medicare Advantage Plans</a:t>
            </a:r>
          </a:p>
        </p:txBody>
      </p:sp>
      <p:sp>
        <p:nvSpPr>
          <p:cNvPr id="13" name="Content Placeholder 2">
            <a:extLst>
              <a:ext uri="{FF2B5EF4-FFF2-40B4-BE49-F238E27FC236}">
                <a16:creationId xmlns:a16="http://schemas.microsoft.com/office/drawing/2014/main" id="{40990737-18D0-4A4E-BBB0-90DDC9021944}"/>
              </a:ext>
            </a:extLst>
          </p:cNvPr>
          <p:cNvSpPr txBox="1">
            <a:spLocks/>
          </p:cNvSpPr>
          <p:nvPr/>
        </p:nvSpPr>
        <p:spPr>
          <a:xfrm>
            <a:off x="262123" y="1836575"/>
            <a:ext cx="5402077"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400" dirty="0"/>
              <a:t>Plans are contracted with the Centers for Medicare &amp; Medicaid Services (CMS)</a:t>
            </a:r>
          </a:p>
          <a:p>
            <a:pPr marL="0" indent="0">
              <a:lnSpc>
                <a:spcPct val="20000"/>
              </a:lnSpc>
              <a:buNone/>
              <a:defRPr/>
            </a:pPr>
            <a:endParaRPr lang="en-US" sz="2400" b="1" dirty="0"/>
          </a:p>
          <a:p>
            <a:pPr marL="0" indent="0">
              <a:lnSpc>
                <a:spcPct val="100000"/>
              </a:lnSpc>
              <a:buNone/>
              <a:defRPr/>
            </a:pPr>
            <a:r>
              <a:rPr lang="en-US" sz="2400" b="1" dirty="0"/>
              <a:t>To be eligible to enroll, you must:</a:t>
            </a:r>
          </a:p>
          <a:p>
            <a:pPr>
              <a:lnSpc>
                <a:spcPct val="100000"/>
              </a:lnSpc>
              <a:buFont typeface="Wingdings" pitchFamily="2" charset="2"/>
              <a:buChar char="§"/>
              <a:defRPr/>
            </a:pPr>
            <a:r>
              <a:rPr lang="en-US" sz="2400" dirty="0"/>
              <a:t>Be entitled to Part A and enrolled in Part B</a:t>
            </a:r>
          </a:p>
          <a:p>
            <a:pPr>
              <a:lnSpc>
                <a:spcPct val="100000"/>
              </a:lnSpc>
              <a:buFont typeface="Wingdings" pitchFamily="2" charset="2"/>
              <a:buChar char="§"/>
              <a:defRPr/>
            </a:pPr>
            <a:r>
              <a:rPr lang="en-US" sz="2400" dirty="0"/>
              <a:t>Continue to pay Part B premium</a:t>
            </a:r>
          </a:p>
          <a:p>
            <a:pPr>
              <a:lnSpc>
                <a:spcPct val="100000"/>
              </a:lnSpc>
              <a:buFont typeface="Wingdings" pitchFamily="2" charset="2"/>
              <a:buChar char="§"/>
              <a:defRPr/>
            </a:pPr>
            <a:r>
              <a:rPr lang="en-US" sz="2400" dirty="0"/>
              <a:t>Live in the plan’s service area </a:t>
            </a:r>
          </a:p>
          <a:p>
            <a:pPr>
              <a:lnSpc>
                <a:spcPct val="100000"/>
              </a:lnSpc>
              <a:buFont typeface="Wingdings" pitchFamily="2" charset="2"/>
              <a:buChar char="§"/>
              <a:defRPr/>
            </a:pPr>
            <a:endParaRPr lang="en-US" sz="2400" dirty="0"/>
          </a:p>
        </p:txBody>
      </p:sp>
    </p:spTree>
    <p:extLst>
      <p:ext uri="{BB962C8B-B14F-4D97-AF65-F5344CB8AC3E}">
        <p14:creationId xmlns:p14="http://schemas.microsoft.com/office/powerpoint/2010/main" val="302521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EC8DDA-EC1F-40A1-9BBC-C5E8870D4F55}"/>
              </a:ext>
            </a:extLst>
          </p:cNvPr>
          <p:cNvSpPr txBox="1">
            <a:spLocks/>
          </p:cNvSpPr>
          <p:nvPr/>
        </p:nvSpPr>
        <p:spPr>
          <a:xfrm>
            <a:off x="1066800" y="16764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IMPORTANT: PLEASE NOTE</a:t>
            </a:r>
          </a:p>
        </p:txBody>
      </p:sp>
      <p:sp>
        <p:nvSpPr>
          <p:cNvPr id="7" name="Content Placeholder 2">
            <a:extLst>
              <a:ext uri="{FF2B5EF4-FFF2-40B4-BE49-F238E27FC236}">
                <a16:creationId xmlns:a16="http://schemas.microsoft.com/office/drawing/2014/main" id="{5647B20E-4DC0-4ECC-B2DB-CBC2CDCFC158}"/>
              </a:ext>
            </a:extLst>
          </p:cNvPr>
          <p:cNvSpPr txBox="1">
            <a:spLocks/>
          </p:cNvSpPr>
          <p:nvPr/>
        </p:nvSpPr>
        <p:spPr>
          <a:xfrm>
            <a:off x="262123" y="2968690"/>
            <a:ext cx="7878577"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400" dirty="0"/>
              <a:t>Medicare Advantage Plans are not the same as Original Medicare</a:t>
            </a:r>
          </a:p>
          <a:p>
            <a:pPr>
              <a:lnSpc>
                <a:spcPct val="100000"/>
              </a:lnSpc>
              <a:buFont typeface="Wingdings" pitchFamily="2" charset="2"/>
              <a:buChar char="§"/>
              <a:defRPr/>
            </a:pPr>
            <a:r>
              <a:rPr lang="en-US" sz="2400" dirty="0"/>
              <a:t>Medicare Advantage plans are not Medicare supplements or Medigap policies</a:t>
            </a:r>
          </a:p>
          <a:p>
            <a:pPr>
              <a:lnSpc>
                <a:spcPct val="100000"/>
              </a:lnSpc>
              <a:buFont typeface="Wingdings" pitchFamily="2" charset="2"/>
              <a:buChar char="§"/>
              <a:defRPr/>
            </a:pPr>
            <a:r>
              <a:rPr lang="en-US" sz="2400" dirty="0"/>
              <a:t>Medicare services are covered through the Medicare Advantage plan and not paid under Original Medicare</a:t>
            </a:r>
          </a:p>
          <a:p>
            <a:pPr>
              <a:lnSpc>
                <a:spcPct val="100000"/>
              </a:lnSpc>
              <a:buFont typeface="Wingdings" pitchFamily="2" charset="2"/>
              <a:buChar char="§"/>
              <a:defRPr/>
            </a:pPr>
            <a:endParaRPr lang="en-US" sz="2400" dirty="0"/>
          </a:p>
          <a:p>
            <a:pPr>
              <a:lnSpc>
                <a:spcPct val="100000"/>
              </a:lnSpc>
              <a:buFont typeface="Wingdings" pitchFamily="2" charset="2"/>
              <a:buChar char="§"/>
              <a:defRPr/>
            </a:pPr>
            <a:endParaRPr lang="en-US" sz="2400" dirty="0"/>
          </a:p>
        </p:txBody>
      </p:sp>
    </p:spTree>
    <p:extLst>
      <p:ext uri="{BB962C8B-B14F-4D97-AF65-F5344CB8AC3E}">
        <p14:creationId xmlns:p14="http://schemas.microsoft.com/office/powerpoint/2010/main" val="85008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E15A46-7F5A-4771-B123-AAFC97425CD3}"/>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400" dirty="0"/>
              <a:t>Medicare Enrollment Periods</a:t>
            </a:r>
          </a:p>
        </p:txBody>
      </p:sp>
      <p:sp>
        <p:nvSpPr>
          <p:cNvPr id="9" name="Content Placeholder 2">
            <a:extLst>
              <a:ext uri="{FF2B5EF4-FFF2-40B4-BE49-F238E27FC236}">
                <a16:creationId xmlns:a16="http://schemas.microsoft.com/office/drawing/2014/main" id="{6E6F9640-8157-49DD-85E3-125290AEC323}"/>
              </a:ext>
            </a:extLst>
          </p:cNvPr>
          <p:cNvSpPr txBox="1">
            <a:spLocks/>
          </p:cNvSpPr>
          <p:nvPr/>
        </p:nvSpPr>
        <p:spPr>
          <a:xfrm>
            <a:off x="406402" y="1836575"/>
            <a:ext cx="4042144" cy="39966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000" b="1" dirty="0"/>
              <a:t>Initial Enrollment Period (IEP/ICEP)</a:t>
            </a:r>
          </a:p>
          <a:p>
            <a:pPr>
              <a:lnSpc>
                <a:spcPct val="100000"/>
              </a:lnSpc>
              <a:buFont typeface="Wingdings" pitchFamily="2" charset="2"/>
              <a:buChar char="§"/>
              <a:defRPr/>
            </a:pPr>
            <a:r>
              <a:rPr lang="en-US" sz="2000" dirty="0"/>
              <a:t>Applies when first eligible for Medicare Parts A and B</a:t>
            </a:r>
          </a:p>
          <a:p>
            <a:pPr>
              <a:lnSpc>
                <a:spcPct val="100000"/>
              </a:lnSpc>
              <a:buFont typeface="Wingdings" pitchFamily="2" charset="2"/>
              <a:buChar char="§"/>
              <a:defRPr/>
            </a:pPr>
            <a:r>
              <a:rPr lang="en-US" sz="2000" dirty="0"/>
              <a:t>During this time, you may join Medicare Parts A, B, C and D</a:t>
            </a:r>
          </a:p>
          <a:p>
            <a:pPr>
              <a:lnSpc>
                <a:spcPct val="100000"/>
              </a:lnSpc>
              <a:buFont typeface="Wingdings" pitchFamily="2" charset="2"/>
              <a:buChar char="§"/>
              <a:defRPr/>
            </a:pPr>
            <a:r>
              <a:rPr lang="en-US" sz="2000" dirty="0"/>
              <a:t>Encompasses a seven-month period</a:t>
            </a:r>
          </a:p>
        </p:txBody>
      </p:sp>
      <p:sp>
        <p:nvSpPr>
          <p:cNvPr id="10" name="Content Placeholder 2">
            <a:extLst>
              <a:ext uri="{FF2B5EF4-FFF2-40B4-BE49-F238E27FC236}">
                <a16:creationId xmlns:a16="http://schemas.microsoft.com/office/drawing/2014/main" id="{94E63F08-F7A4-4C4D-8683-8ACC280861B9}"/>
              </a:ext>
            </a:extLst>
          </p:cNvPr>
          <p:cNvSpPr txBox="1">
            <a:spLocks/>
          </p:cNvSpPr>
          <p:nvPr/>
        </p:nvSpPr>
        <p:spPr>
          <a:xfrm>
            <a:off x="4562845" y="1836575"/>
            <a:ext cx="4504955" cy="37260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000" b="1" dirty="0"/>
              <a:t>Annual Enrollment Period (AEP)</a:t>
            </a:r>
          </a:p>
          <a:p>
            <a:pPr>
              <a:lnSpc>
                <a:spcPct val="100000"/>
              </a:lnSpc>
              <a:buFont typeface="Wingdings" pitchFamily="2" charset="2"/>
              <a:buChar char="§"/>
              <a:defRPr/>
            </a:pPr>
            <a:r>
              <a:rPr lang="en-US" sz="2000" dirty="0"/>
              <a:t>Each year, a Medicare beneficiary may add, change or drop their Medicare  Advantage or PDP plan</a:t>
            </a:r>
          </a:p>
          <a:p>
            <a:pPr>
              <a:lnSpc>
                <a:spcPct val="100000"/>
              </a:lnSpc>
              <a:buFont typeface="Wingdings" pitchFamily="2" charset="2"/>
              <a:buChar char="§"/>
              <a:defRPr/>
            </a:pPr>
            <a:r>
              <a:rPr lang="en-US" sz="2000" dirty="0"/>
              <a:t>October 15 through December 7</a:t>
            </a:r>
          </a:p>
          <a:p>
            <a:pPr>
              <a:lnSpc>
                <a:spcPct val="100000"/>
              </a:lnSpc>
              <a:buFont typeface="Wingdings" pitchFamily="2" charset="2"/>
              <a:buChar char="§"/>
              <a:defRPr/>
            </a:pPr>
            <a:r>
              <a:rPr lang="en-US" sz="2000" dirty="0"/>
              <a:t>Enrollments become effective January 1</a:t>
            </a:r>
          </a:p>
        </p:txBody>
      </p:sp>
    </p:spTree>
    <p:extLst>
      <p:ext uri="{BB962C8B-B14F-4D97-AF65-F5344CB8AC3E}">
        <p14:creationId xmlns:p14="http://schemas.microsoft.com/office/powerpoint/2010/main" val="110302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3CC570-84B1-4AC5-8473-90D0DE481D75}"/>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Open Enrollment Period</a:t>
            </a:r>
          </a:p>
        </p:txBody>
      </p:sp>
      <p:sp>
        <p:nvSpPr>
          <p:cNvPr id="7" name="Content Placeholder 2">
            <a:extLst>
              <a:ext uri="{FF2B5EF4-FFF2-40B4-BE49-F238E27FC236}">
                <a16:creationId xmlns:a16="http://schemas.microsoft.com/office/drawing/2014/main" id="{FDEA95C3-2537-49FB-A34A-1413ADBF5A24}"/>
              </a:ext>
            </a:extLst>
          </p:cNvPr>
          <p:cNvSpPr txBox="1">
            <a:spLocks/>
          </p:cNvSpPr>
          <p:nvPr/>
        </p:nvSpPr>
        <p:spPr>
          <a:xfrm>
            <a:off x="262123" y="1836575"/>
            <a:ext cx="8153400" cy="414331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itchFamily="2" charset="2"/>
              <a:buChar char="§"/>
              <a:defRPr/>
            </a:pPr>
            <a:r>
              <a:rPr lang="en-US" sz="2400" dirty="0"/>
              <a:t>From January 1 to March 31, individuals enrolled in an MA  plan are allowed to make a one-time election during the first three months of the calendar year. Either:</a:t>
            </a:r>
          </a:p>
          <a:p>
            <a:pPr lvl="1">
              <a:lnSpc>
                <a:spcPct val="110000"/>
              </a:lnSpc>
              <a:buFont typeface="Wingdings" pitchFamily="2" charset="2"/>
              <a:buChar char="§"/>
              <a:defRPr/>
            </a:pPr>
            <a:r>
              <a:rPr lang="en-US" sz="2000" dirty="0"/>
              <a:t>Switch MA plans or</a:t>
            </a:r>
          </a:p>
          <a:p>
            <a:pPr lvl="1">
              <a:lnSpc>
                <a:spcPct val="110000"/>
              </a:lnSpc>
              <a:buFont typeface="Wingdings" pitchFamily="2" charset="2"/>
              <a:buChar char="§"/>
              <a:defRPr/>
            </a:pPr>
            <a:r>
              <a:rPr lang="en-US" sz="2000" dirty="0"/>
              <a:t>Dis-enroll from an MA plan and obtain coverage through Original Medicare</a:t>
            </a:r>
          </a:p>
          <a:p>
            <a:pPr>
              <a:lnSpc>
                <a:spcPct val="110000"/>
              </a:lnSpc>
              <a:buFont typeface="Wingdings" pitchFamily="2" charset="2"/>
              <a:buChar char="§"/>
              <a:defRPr/>
            </a:pPr>
            <a:r>
              <a:rPr lang="en-US" sz="2400" dirty="0"/>
              <a:t>Newly MA-eligible individuals (those with Part A and Part B) who enroll in a MA plan are offered the opportunity to also make a one-time election to:</a:t>
            </a:r>
          </a:p>
          <a:p>
            <a:pPr lvl="1">
              <a:lnSpc>
                <a:spcPct val="110000"/>
              </a:lnSpc>
              <a:buFont typeface="Wingdings" pitchFamily="2" charset="2"/>
              <a:buChar char="§"/>
              <a:defRPr/>
            </a:pPr>
            <a:r>
              <a:rPr lang="en-US" sz="2000" dirty="0"/>
              <a:t>Change MA plans or </a:t>
            </a:r>
          </a:p>
          <a:p>
            <a:pPr lvl="1">
              <a:lnSpc>
                <a:spcPct val="110000"/>
              </a:lnSpc>
              <a:buFont typeface="Wingdings" pitchFamily="2" charset="2"/>
              <a:buChar char="§"/>
              <a:defRPr/>
            </a:pPr>
            <a:r>
              <a:rPr lang="en-US" sz="2000" dirty="0"/>
              <a:t>Drop MA coverage and obtain Original Medicare during the first three months in which they have both Part A and Part B</a:t>
            </a:r>
          </a:p>
          <a:p>
            <a:pPr>
              <a:lnSpc>
                <a:spcPct val="110000"/>
              </a:lnSpc>
              <a:buFont typeface="Wingdings" pitchFamily="2" charset="2"/>
              <a:buChar char="§"/>
              <a:defRPr/>
            </a:pPr>
            <a:r>
              <a:rPr lang="en-US" sz="2400" dirty="0"/>
              <a:t>Does not allow for Part D changes for individuals enrolled in Original Medicare, including those with enrollment in standalone PDPs</a:t>
            </a:r>
          </a:p>
          <a:p>
            <a:pPr>
              <a:lnSpc>
                <a:spcPct val="110000"/>
              </a:lnSpc>
              <a:buFont typeface="Wingdings" pitchFamily="2" charset="2"/>
              <a:buChar char="§"/>
              <a:defRPr/>
            </a:pPr>
            <a:endParaRPr lang="en-US" sz="2400" dirty="0"/>
          </a:p>
        </p:txBody>
      </p:sp>
    </p:spTree>
    <p:extLst>
      <p:ext uri="{BB962C8B-B14F-4D97-AF65-F5344CB8AC3E}">
        <p14:creationId xmlns:p14="http://schemas.microsoft.com/office/powerpoint/2010/main" val="14151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2271544"/>
              </p:ext>
            </p:extLst>
          </p:nvPr>
        </p:nvGraphicFramePr>
        <p:xfrm>
          <a:off x="546100" y="1652944"/>
          <a:ext cx="8051800" cy="4176355"/>
        </p:xfrm>
        <a:graphic>
          <a:graphicData uri="http://schemas.openxmlformats.org/drawingml/2006/table">
            <a:tbl>
              <a:tblPr firstRow="1" bandRow="1">
                <a:tableStyleId>{21E4AEA4-8DFA-4A89-87EB-49C32662AFE0}</a:tableStyleId>
              </a:tblPr>
              <a:tblGrid>
                <a:gridCol w="4025900">
                  <a:extLst>
                    <a:ext uri="{9D8B030D-6E8A-4147-A177-3AD203B41FA5}">
                      <a16:colId xmlns:a16="http://schemas.microsoft.com/office/drawing/2014/main" val="660192287"/>
                    </a:ext>
                  </a:extLst>
                </a:gridCol>
                <a:gridCol w="4025900">
                  <a:extLst>
                    <a:ext uri="{9D8B030D-6E8A-4147-A177-3AD203B41FA5}">
                      <a16:colId xmlns:a16="http://schemas.microsoft.com/office/drawing/2014/main" val="1582773776"/>
                    </a:ext>
                  </a:extLst>
                </a:gridCol>
              </a:tblGrid>
              <a:tr h="835271">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Moving</a:t>
                      </a:r>
                    </a:p>
                  </a:txBody>
                  <a:tcPr marL="88086" marR="880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indent="0" algn="ctr">
                        <a:lnSpc>
                          <a:spcPct val="100000"/>
                        </a:lnSpc>
                        <a:buFont typeface="Wingdings" panose="05000000000000000000" pitchFamily="2" charset="2"/>
                        <a:buNone/>
                      </a:pPr>
                      <a:r>
                        <a:rPr lang="en-US" sz="1600" b="0" dirty="0">
                          <a:solidFill>
                            <a:schemeClr val="tx1"/>
                          </a:solidFill>
                          <a:latin typeface="Arial" panose="020B0604020202020204" pitchFamily="34" charset="0"/>
                          <a:cs typeface="Arial" panose="020B0604020202020204" pitchFamily="34" charset="0"/>
                        </a:rPr>
                        <a:t>You moved out of the plan’s </a:t>
                      </a:r>
                    </a:p>
                    <a:p>
                      <a:pPr marL="0" indent="0" algn="ctr">
                        <a:lnSpc>
                          <a:spcPct val="100000"/>
                        </a:lnSpc>
                        <a:buFont typeface="Wingdings" panose="05000000000000000000" pitchFamily="2" charset="2"/>
                        <a:buNone/>
                      </a:pPr>
                      <a:r>
                        <a:rPr lang="en-US" sz="1600" b="0" dirty="0">
                          <a:solidFill>
                            <a:schemeClr val="tx1"/>
                          </a:solidFill>
                          <a:latin typeface="Arial" panose="020B0604020202020204" pitchFamily="34" charset="0"/>
                          <a:cs typeface="Arial" panose="020B0604020202020204" pitchFamily="34" charset="0"/>
                        </a:rPr>
                        <a:t>service</a:t>
                      </a:r>
                      <a:r>
                        <a:rPr lang="en-US" sz="1600" b="0" baseline="0" dirty="0">
                          <a:solidFill>
                            <a:schemeClr val="tx1"/>
                          </a:solidFill>
                          <a:latin typeface="Arial" panose="020B0604020202020204" pitchFamily="34" charset="0"/>
                          <a:cs typeface="Arial" panose="020B0604020202020204" pitchFamily="34" charset="0"/>
                        </a:rPr>
                        <a:t> area</a:t>
                      </a:r>
                      <a:endParaRPr lang="en-US" sz="1600" b="0" dirty="0">
                        <a:solidFill>
                          <a:schemeClr val="tx1"/>
                        </a:solidFill>
                        <a:latin typeface="Arial" panose="020B0604020202020204" pitchFamily="34" charset="0"/>
                        <a:cs typeface="Arial" panose="020B0604020202020204" pitchFamily="34" charset="0"/>
                      </a:endParaRPr>
                    </a:p>
                  </a:txBody>
                  <a:tcPr marL="88086" marR="880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560859475"/>
                  </a:ext>
                </a:extLst>
              </a:tr>
              <a:tr h="835271">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Work</a:t>
                      </a:r>
                    </a:p>
                  </a:txBody>
                  <a:tcPr marL="88086" marR="880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lnSpc>
                          <a:spcPct val="100000"/>
                        </a:lnSpc>
                        <a:buFont typeface="Wingdings" panose="05000000000000000000" pitchFamily="2" charset="2"/>
                        <a:buNone/>
                      </a:pPr>
                      <a:r>
                        <a:rPr lang="en-US" sz="1600" dirty="0">
                          <a:solidFill>
                            <a:schemeClr val="tx1"/>
                          </a:solidFill>
                          <a:latin typeface="Arial" panose="020B0604020202020204" pitchFamily="34" charset="0"/>
                          <a:cs typeface="Arial" panose="020B0604020202020204" pitchFamily="34" charset="0"/>
                        </a:rPr>
                        <a:t>You</a:t>
                      </a:r>
                      <a:r>
                        <a:rPr lang="en-US" sz="1600" baseline="0" dirty="0">
                          <a:solidFill>
                            <a:schemeClr val="tx1"/>
                          </a:solidFill>
                          <a:latin typeface="Arial" panose="020B0604020202020204" pitchFamily="34" charset="0"/>
                          <a:cs typeface="Arial" panose="020B0604020202020204" pitchFamily="34" charset="0"/>
                        </a:rPr>
                        <a:t> leave or lose employer or </a:t>
                      </a:r>
                    </a:p>
                    <a:p>
                      <a:pPr marL="0" indent="0" algn="ctr">
                        <a:lnSpc>
                          <a:spcPct val="100000"/>
                        </a:lnSpc>
                        <a:buFont typeface="Wingdings" panose="05000000000000000000" pitchFamily="2" charset="2"/>
                        <a:buNone/>
                      </a:pPr>
                      <a:r>
                        <a:rPr lang="en-US" sz="1600" baseline="0" dirty="0">
                          <a:solidFill>
                            <a:schemeClr val="tx1"/>
                          </a:solidFill>
                          <a:latin typeface="Arial" panose="020B0604020202020204" pitchFamily="34" charset="0"/>
                          <a:cs typeface="Arial" panose="020B0604020202020204" pitchFamily="34" charset="0"/>
                        </a:rPr>
                        <a:t>union coverage</a:t>
                      </a:r>
                      <a:endParaRPr lang="en-US" sz="1600" dirty="0">
                        <a:solidFill>
                          <a:schemeClr val="tx1"/>
                        </a:solidFill>
                        <a:latin typeface="Arial" panose="020B0604020202020204" pitchFamily="34" charset="0"/>
                        <a:cs typeface="Arial" panose="020B0604020202020204" pitchFamily="34" charset="0"/>
                      </a:endParaRPr>
                    </a:p>
                  </a:txBody>
                  <a:tcPr marL="88086" marR="880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30510166"/>
                  </a:ext>
                </a:extLst>
              </a:tr>
              <a:tr h="835271">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Nursing Facility Change</a:t>
                      </a:r>
                    </a:p>
                  </a:txBody>
                  <a:tcPr marL="88086" marR="880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indent="0" algn="ctr">
                        <a:lnSpc>
                          <a:spcPct val="100000"/>
                        </a:lnSpc>
                        <a:buFont typeface="Wingdings" panose="05000000000000000000" pitchFamily="2" charset="2"/>
                        <a:buNone/>
                      </a:pPr>
                      <a:r>
                        <a:rPr lang="en-US" sz="1600" dirty="0">
                          <a:solidFill>
                            <a:schemeClr val="tx1"/>
                          </a:solidFill>
                          <a:latin typeface="Arial" panose="020B0604020202020204" pitchFamily="34" charset="0"/>
                          <a:cs typeface="Arial" panose="020B0604020202020204" pitchFamily="34" charset="0"/>
                        </a:rPr>
                        <a:t>Move</a:t>
                      </a:r>
                      <a:r>
                        <a:rPr lang="en-US" sz="1600" baseline="0" dirty="0">
                          <a:solidFill>
                            <a:schemeClr val="tx1"/>
                          </a:solidFill>
                          <a:latin typeface="Arial" panose="020B0604020202020204" pitchFamily="34" charset="0"/>
                          <a:cs typeface="Arial" panose="020B0604020202020204" pitchFamily="34" charset="0"/>
                        </a:rPr>
                        <a:t> in or out of an institution </a:t>
                      </a:r>
                    </a:p>
                    <a:p>
                      <a:pPr marL="0" indent="0" algn="ctr">
                        <a:lnSpc>
                          <a:spcPct val="100000"/>
                        </a:lnSpc>
                        <a:buFont typeface="Wingdings" panose="05000000000000000000" pitchFamily="2" charset="2"/>
                        <a:buNone/>
                      </a:pPr>
                      <a:r>
                        <a:rPr lang="en-US" sz="1600" baseline="0" dirty="0">
                          <a:solidFill>
                            <a:schemeClr val="tx1"/>
                          </a:solidFill>
                          <a:latin typeface="Arial" panose="020B0604020202020204" pitchFamily="34" charset="0"/>
                          <a:cs typeface="Arial" panose="020B0604020202020204" pitchFamily="34" charset="0"/>
                        </a:rPr>
                        <a:t>(i.e., skilled nursing facility)</a:t>
                      </a:r>
                      <a:endParaRPr lang="en-US" sz="1600" dirty="0">
                        <a:solidFill>
                          <a:schemeClr val="tx1"/>
                        </a:solidFill>
                        <a:latin typeface="Arial" panose="020B0604020202020204" pitchFamily="34" charset="0"/>
                        <a:cs typeface="Arial" panose="020B0604020202020204" pitchFamily="34" charset="0"/>
                      </a:endParaRPr>
                    </a:p>
                  </a:txBody>
                  <a:tcPr marL="88086" marR="880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969782343"/>
                  </a:ext>
                </a:extLst>
              </a:tr>
              <a:tr h="835271">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Extra Help</a:t>
                      </a:r>
                    </a:p>
                  </a:txBody>
                  <a:tcPr marL="88086" marR="880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indent="0" algn="ctr">
                        <a:lnSpc>
                          <a:spcPct val="100000"/>
                        </a:lnSpc>
                        <a:buFont typeface="Wingdings" panose="05000000000000000000" pitchFamily="2" charset="2"/>
                        <a:buNone/>
                      </a:pPr>
                      <a:r>
                        <a:rPr lang="en-US" sz="1600" dirty="0">
                          <a:solidFill>
                            <a:schemeClr val="tx1"/>
                          </a:solidFill>
                          <a:latin typeface="Arial" panose="020B0604020202020204" pitchFamily="34" charset="0"/>
                          <a:cs typeface="Arial" panose="020B0604020202020204" pitchFamily="34" charset="0"/>
                        </a:rPr>
                        <a:t>You qualify</a:t>
                      </a:r>
                      <a:r>
                        <a:rPr lang="en-US" sz="1600" baseline="0" dirty="0">
                          <a:solidFill>
                            <a:schemeClr val="tx1"/>
                          </a:solidFill>
                          <a:latin typeface="Arial" panose="020B0604020202020204" pitchFamily="34" charset="0"/>
                          <a:cs typeface="Arial" panose="020B0604020202020204" pitchFamily="34" charset="0"/>
                        </a:rPr>
                        <a:t> for Extra Help paying for your prescription drug coverage </a:t>
                      </a:r>
                      <a:r>
                        <a:rPr lang="en-US" sz="1600" b="1" baseline="0" dirty="0">
                          <a:solidFill>
                            <a:schemeClr val="tx1"/>
                          </a:solidFill>
                          <a:latin typeface="Arial" panose="020B0604020202020204" pitchFamily="34" charset="0"/>
                          <a:cs typeface="Arial" panose="020B0604020202020204" pitchFamily="34" charset="0"/>
                        </a:rPr>
                        <a:t>– OR – </a:t>
                      </a:r>
                      <a:r>
                        <a:rPr lang="en-US" sz="1600" b="0" baseline="0" dirty="0">
                          <a:solidFill>
                            <a:schemeClr val="tx1"/>
                          </a:solidFill>
                          <a:latin typeface="Arial" panose="020B0604020202020204" pitchFamily="34" charset="0"/>
                          <a:cs typeface="Arial" panose="020B0604020202020204" pitchFamily="34" charset="0"/>
                        </a:rPr>
                        <a:t>y</a:t>
                      </a:r>
                      <a:r>
                        <a:rPr lang="en-US" sz="1600" baseline="0" dirty="0">
                          <a:solidFill>
                            <a:schemeClr val="tx1"/>
                          </a:solidFill>
                          <a:latin typeface="Arial" panose="020B0604020202020204" pitchFamily="34" charset="0"/>
                          <a:cs typeface="Arial" panose="020B0604020202020204" pitchFamily="34" charset="0"/>
                        </a:rPr>
                        <a:t>ou no longer qualify for Extra Help</a:t>
                      </a:r>
                      <a:endParaRPr lang="en-US" sz="1600" dirty="0">
                        <a:solidFill>
                          <a:schemeClr val="tx1"/>
                        </a:solidFill>
                        <a:latin typeface="Arial" panose="020B0604020202020204" pitchFamily="34" charset="0"/>
                        <a:cs typeface="Arial" panose="020B0604020202020204" pitchFamily="34" charset="0"/>
                      </a:endParaRPr>
                    </a:p>
                  </a:txBody>
                  <a:tcPr marL="88086" marR="880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38047330"/>
                  </a:ext>
                </a:extLst>
              </a:tr>
              <a:tr h="835271">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Medicaid</a:t>
                      </a:r>
                    </a:p>
                  </a:txBody>
                  <a:tcPr marL="88086" marR="8808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solidFill>
                            <a:schemeClr val="tx1"/>
                          </a:solidFill>
                          <a:latin typeface="Arial" panose="020B0604020202020204" pitchFamily="34" charset="0"/>
                          <a:cs typeface="Arial" panose="020B0604020202020204" pitchFamily="34" charset="0"/>
                        </a:rPr>
                        <a:t>You become</a:t>
                      </a:r>
                      <a:r>
                        <a:rPr lang="en-US" sz="1600" baseline="0" dirty="0">
                          <a:solidFill>
                            <a:schemeClr val="tx1"/>
                          </a:solidFill>
                          <a:latin typeface="Arial" panose="020B0604020202020204" pitchFamily="34" charset="0"/>
                          <a:cs typeface="Arial" panose="020B0604020202020204" pitchFamily="34" charset="0"/>
                        </a:rPr>
                        <a:t> eligible for Medicaid  </a:t>
                      </a:r>
                      <a:r>
                        <a:rPr lang="en-US" sz="1600" b="1" baseline="0" dirty="0">
                          <a:solidFill>
                            <a:schemeClr val="tx1"/>
                          </a:solidFill>
                          <a:latin typeface="Arial" panose="020B0604020202020204" pitchFamily="34" charset="0"/>
                          <a:cs typeface="Arial" panose="020B0604020202020204" pitchFamily="34" charset="0"/>
                        </a:rPr>
                        <a:t>– OR – </a:t>
                      </a:r>
                      <a:r>
                        <a:rPr lang="en-US" sz="1600" b="0" baseline="0" dirty="0">
                          <a:solidFill>
                            <a:schemeClr val="tx1"/>
                          </a:solidFill>
                          <a:latin typeface="Arial" panose="020B0604020202020204" pitchFamily="34" charset="0"/>
                          <a:cs typeface="Arial" panose="020B0604020202020204" pitchFamily="34" charset="0"/>
                        </a:rPr>
                        <a:t>y</a:t>
                      </a:r>
                      <a:r>
                        <a:rPr lang="en-US" sz="1600" baseline="0" dirty="0">
                          <a:solidFill>
                            <a:schemeClr val="tx1"/>
                          </a:solidFill>
                          <a:latin typeface="Arial" panose="020B0604020202020204" pitchFamily="34" charset="0"/>
                          <a:cs typeface="Arial" panose="020B0604020202020204" pitchFamily="34" charset="0"/>
                        </a:rPr>
                        <a:t>ou are no longer eligible for Medicaid</a:t>
                      </a:r>
                      <a:endParaRPr lang="en-US" sz="1600" dirty="0">
                        <a:solidFill>
                          <a:schemeClr val="tx1"/>
                        </a:solidFill>
                        <a:latin typeface="Arial" panose="020B0604020202020204" pitchFamily="34" charset="0"/>
                        <a:cs typeface="Arial" panose="020B0604020202020204" pitchFamily="34" charset="0"/>
                      </a:endParaRPr>
                    </a:p>
                  </a:txBody>
                  <a:tcPr marL="88086" marR="8808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912119420"/>
                  </a:ext>
                </a:extLst>
              </a:tr>
            </a:tbl>
          </a:graphicData>
        </a:graphic>
      </p:graphicFrame>
      <p:sp>
        <p:nvSpPr>
          <p:cNvPr id="4" name="Title 1">
            <a:extLst>
              <a:ext uri="{FF2B5EF4-FFF2-40B4-BE49-F238E27FC236}">
                <a16:creationId xmlns:a16="http://schemas.microsoft.com/office/drawing/2014/main" id="{E91C5466-EA5B-430F-82FF-E04F6BA4C24F}"/>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Medicare Special </a:t>
            </a:r>
            <a:br>
              <a:rPr lang="en-US" sz="3500" dirty="0"/>
            </a:br>
            <a:r>
              <a:rPr lang="en-US" sz="3500" dirty="0"/>
              <a:t>Enrollment Periods (SEP)</a:t>
            </a:r>
          </a:p>
        </p:txBody>
      </p:sp>
    </p:spTree>
    <p:extLst>
      <p:ext uri="{BB962C8B-B14F-4D97-AF65-F5344CB8AC3E}">
        <p14:creationId xmlns:p14="http://schemas.microsoft.com/office/powerpoint/2010/main" val="256922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5" name="Group 14344">
            <a:extLst>
              <a:ext uri="{FF2B5EF4-FFF2-40B4-BE49-F238E27FC236}">
                <a16:creationId xmlns:a16="http://schemas.microsoft.com/office/drawing/2014/main" id="{D051C0A2-1EF7-4FF2-981B-A75FF062A4A6}"/>
              </a:ext>
            </a:extLst>
          </p:cNvPr>
          <p:cNvGrpSpPr/>
          <p:nvPr/>
        </p:nvGrpSpPr>
        <p:grpSpPr>
          <a:xfrm>
            <a:off x="1481999" y="1948716"/>
            <a:ext cx="4243746" cy="4092182"/>
            <a:chOff x="2095396" y="2999811"/>
            <a:chExt cx="3094085" cy="2983581"/>
          </a:xfrm>
        </p:grpSpPr>
        <p:sp>
          <p:nvSpPr>
            <p:cNvPr id="5" name="Freeform 51">
              <a:extLst>
                <a:ext uri="{FF2B5EF4-FFF2-40B4-BE49-F238E27FC236}">
                  <a16:creationId xmlns:a16="http://schemas.microsoft.com/office/drawing/2014/main" id="{5F88FE46-467C-4601-B05A-6B45AA4C3E7C}"/>
                </a:ext>
              </a:extLst>
            </p:cNvPr>
            <p:cNvSpPr>
              <a:spLocks/>
            </p:cNvSpPr>
            <p:nvPr/>
          </p:nvSpPr>
          <p:spPr bwMode="auto">
            <a:xfrm>
              <a:off x="4364655" y="3536540"/>
              <a:ext cx="253368" cy="238371"/>
            </a:xfrm>
            <a:custGeom>
              <a:avLst/>
              <a:gdLst>
                <a:gd name="T0" fmla="*/ 232134076 w 963"/>
                <a:gd name="T1" fmla="*/ 167259463 h 905"/>
                <a:gd name="T2" fmla="*/ 231013832 w 963"/>
                <a:gd name="T3" fmla="*/ 106922370 h 905"/>
                <a:gd name="T4" fmla="*/ 222893248 w 963"/>
                <a:gd name="T5" fmla="*/ 34237832 h 905"/>
                <a:gd name="T6" fmla="*/ 213652949 w 963"/>
                <a:gd name="T7" fmla="*/ 21047552 h 905"/>
                <a:gd name="T8" fmla="*/ 206092223 w 963"/>
                <a:gd name="T9" fmla="*/ 0 h 905"/>
                <a:gd name="T10" fmla="*/ 105286072 w 963"/>
                <a:gd name="T11" fmla="*/ 1403311 h 905"/>
                <a:gd name="T12" fmla="*/ 51523320 w 963"/>
                <a:gd name="T13" fmla="*/ 43779184 h 905"/>
                <a:gd name="T14" fmla="*/ 2800347 w 963"/>
                <a:gd name="T15" fmla="*/ 59775557 h 905"/>
                <a:gd name="T16" fmla="*/ 839787 w 963"/>
                <a:gd name="T17" fmla="*/ 59775557 h 905"/>
                <a:gd name="T18" fmla="*/ 279929 w 963"/>
                <a:gd name="T19" fmla="*/ 105799827 h 905"/>
                <a:gd name="T20" fmla="*/ 0 w 963"/>
                <a:gd name="T21" fmla="*/ 180729981 h 905"/>
                <a:gd name="T22" fmla="*/ 1120245 w 963"/>
                <a:gd name="T23" fmla="*/ 181852524 h 905"/>
                <a:gd name="T24" fmla="*/ 121247310 w 963"/>
                <a:gd name="T25" fmla="*/ 173433186 h 905"/>
                <a:gd name="T26" fmla="*/ 136368233 w 963"/>
                <a:gd name="T27" fmla="*/ 228718570 h 905"/>
                <a:gd name="T28" fmla="*/ 162969944 w 963"/>
                <a:gd name="T29" fmla="*/ 253976056 h 905"/>
                <a:gd name="T30" fmla="*/ 204132191 w 963"/>
                <a:gd name="T31" fmla="*/ 243311631 h 905"/>
                <a:gd name="T32" fmla="*/ 256495298 w 963"/>
                <a:gd name="T33" fmla="*/ 228718570 h 905"/>
                <a:gd name="T34" fmla="*/ 269656190 w 963"/>
                <a:gd name="T35" fmla="*/ 217212899 h 905"/>
                <a:gd name="T36" fmla="*/ 241094447 w 963"/>
                <a:gd name="T37" fmla="*/ 183536074 h 905"/>
                <a:gd name="T38" fmla="*/ 232134076 w 963"/>
                <a:gd name="T39" fmla="*/ 167259463 h 9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3" h="905">
                  <a:moveTo>
                    <a:pt x="829" y="596"/>
                  </a:moveTo>
                  <a:lnTo>
                    <a:pt x="825" y="381"/>
                  </a:lnTo>
                  <a:lnTo>
                    <a:pt x="796" y="122"/>
                  </a:lnTo>
                  <a:lnTo>
                    <a:pt x="763" y="75"/>
                  </a:lnTo>
                  <a:lnTo>
                    <a:pt x="736" y="0"/>
                  </a:lnTo>
                  <a:lnTo>
                    <a:pt x="376" y="5"/>
                  </a:lnTo>
                  <a:lnTo>
                    <a:pt x="184" y="156"/>
                  </a:lnTo>
                  <a:lnTo>
                    <a:pt x="10" y="213"/>
                  </a:lnTo>
                  <a:lnTo>
                    <a:pt x="3" y="213"/>
                  </a:lnTo>
                  <a:lnTo>
                    <a:pt x="1" y="377"/>
                  </a:lnTo>
                  <a:lnTo>
                    <a:pt x="0" y="644"/>
                  </a:lnTo>
                  <a:lnTo>
                    <a:pt x="4" y="648"/>
                  </a:lnTo>
                  <a:lnTo>
                    <a:pt x="433" y="618"/>
                  </a:lnTo>
                  <a:lnTo>
                    <a:pt x="487" y="815"/>
                  </a:lnTo>
                  <a:lnTo>
                    <a:pt x="582" y="905"/>
                  </a:lnTo>
                  <a:lnTo>
                    <a:pt x="729" y="867"/>
                  </a:lnTo>
                  <a:lnTo>
                    <a:pt x="916" y="815"/>
                  </a:lnTo>
                  <a:lnTo>
                    <a:pt x="963" y="774"/>
                  </a:lnTo>
                  <a:lnTo>
                    <a:pt x="861" y="654"/>
                  </a:lnTo>
                  <a:lnTo>
                    <a:pt x="829" y="596"/>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52">
              <a:extLst>
                <a:ext uri="{FF2B5EF4-FFF2-40B4-BE49-F238E27FC236}">
                  <a16:creationId xmlns:a16="http://schemas.microsoft.com/office/drawing/2014/main" id="{A4A6FDF7-2222-44E3-BEBB-8928704E054C}"/>
                </a:ext>
              </a:extLst>
            </p:cNvPr>
            <p:cNvSpPr>
              <a:spLocks/>
            </p:cNvSpPr>
            <p:nvPr/>
          </p:nvSpPr>
          <p:spPr bwMode="auto">
            <a:xfrm>
              <a:off x="4517780" y="3345527"/>
              <a:ext cx="190223" cy="291255"/>
            </a:xfrm>
            <a:custGeom>
              <a:avLst/>
              <a:gdLst>
                <a:gd name="T0" fmla="*/ 138888077 w 723"/>
                <a:gd name="T1" fmla="*/ 308859501 h 1107"/>
                <a:gd name="T2" fmla="*/ 68043865 w 723"/>
                <a:gd name="T3" fmla="*/ 309979748 h 1107"/>
                <a:gd name="T4" fmla="*/ 59923813 w 723"/>
                <a:gd name="T5" fmla="*/ 237455278 h 1107"/>
                <a:gd name="T6" fmla="*/ 50682988 w 723"/>
                <a:gd name="T7" fmla="*/ 224294362 h 1107"/>
                <a:gd name="T8" fmla="*/ 43122794 w 723"/>
                <a:gd name="T9" fmla="*/ 203292778 h 1107"/>
                <a:gd name="T10" fmla="*/ 23801356 w 723"/>
                <a:gd name="T11" fmla="*/ 133568660 h 1107"/>
                <a:gd name="T12" fmla="*/ 9520754 w 723"/>
                <a:gd name="T13" fmla="*/ 124327814 h 1107"/>
                <a:gd name="T14" fmla="*/ 0 w 723"/>
                <a:gd name="T15" fmla="*/ 64684330 h 1107"/>
                <a:gd name="T16" fmla="*/ 106966139 w 723"/>
                <a:gd name="T17" fmla="*/ 72804400 h 1107"/>
                <a:gd name="T18" fmla="*/ 105286037 w 723"/>
                <a:gd name="T19" fmla="*/ 559859 h 1107"/>
                <a:gd name="T20" fmla="*/ 129647781 w 723"/>
                <a:gd name="T21" fmla="*/ 0 h 1107"/>
                <a:gd name="T22" fmla="*/ 172210187 w 723"/>
                <a:gd name="T23" fmla="*/ 168850877 h 1107"/>
                <a:gd name="T24" fmla="*/ 188451350 w 723"/>
                <a:gd name="T25" fmla="*/ 246975523 h 1107"/>
                <a:gd name="T26" fmla="*/ 202452023 w 723"/>
                <a:gd name="T27" fmla="*/ 286458270 h 1107"/>
                <a:gd name="T28" fmla="*/ 196571931 w 723"/>
                <a:gd name="T29" fmla="*/ 286458270 h 1107"/>
                <a:gd name="T30" fmla="*/ 138888077 w 723"/>
                <a:gd name="T31" fmla="*/ 308859501 h 1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3" h="1107">
                  <a:moveTo>
                    <a:pt x="496" y="1103"/>
                  </a:moveTo>
                  <a:lnTo>
                    <a:pt x="243" y="1107"/>
                  </a:lnTo>
                  <a:lnTo>
                    <a:pt x="214" y="848"/>
                  </a:lnTo>
                  <a:lnTo>
                    <a:pt x="181" y="801"/>
                  </a:lnTo>
                  <a:lnTo>
                    <a:pt x="154" y="726"/>
                  </a:lnTo>
                  <a:lnTo>
                    <a:pt x="85" y="477"/>
                  </a:lnTo>
                  <a:lnTo>
                    <a:pt x="34" y="444"/>
                  </a:lnTo>
                  <a:lnTo>
                    <a:pt x="0" y="231"/>
                  </a:lnTo>
                  <a:lnTo>
                    <a:pt x="382" y="260"/>
                  </a:lnTo>
                  <a:lnTo>
                    <a:pt x="376" y="2"/>
                  </a:lnTo>
                  <a:lnTo>
                    <a:pt x="463" y="0"/>
                  </a:lnTo>
                  <a:lnTo>
                    <a:pt x="615" y="603"/>
                  </a:lnTo>
                  <a:lnTo>
                    <a:pt x="673" y="882"/>
                  </a:lnTo>
                  <a:lnTo>
                    <a:pt x="723" y="1023"/>
                  </a:lnTo>
                  <a:lnTo>
                    <a:pt x="702" y="1023"/>
                  </a:lnTo>
                  <a:lnTo>
                    <a:pt x="496" y="110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4">
              <a:extLst>
                <a:ext uri="{FF2B5EF4-FFF2-40B4-BE49-F238E27FC236}">
                  <a16:creationId xmlns:a16="http://schemas.microsoft.com/office/drawing/2014/main" id="{A1DAAC6F-C1C5-43D0-BE66-656CD09A570C}"/>
                </a:ext>
              </a:extLst>
            </p:cNvPr>
            <p:cNvSpPr>
              <a:spLocks/>
            </p:cNvSpPr>
            <p:nvPr/>
          </p:nvSpPr>
          <p:spPr bwMode="auto">
            <a:xfrm>
              <a:off x="2759204" y="3200295"/>
              <a:ext cx="248632" cy="296780"/>
            </a:xfrm>
            <a:custGeom>
              <a:avLst/>
              <a:gdLst>
                <a:gd name="T0" fmla="*/ 263218682 w 946"/>
                <a:gd name="T1" fmla="*/ 94645692 h 1128"/>
                <a:gd name="T2" fmla="*/ 262380311 w 946"/>
                <a:gd name="T3" fmla="*/ 179771146 h 1128"/>
                <a:gd name="T4" fmla="*/ 262380311 w 946"/>
                <a:gd name="T5" fmla="*/ 210853337 h 1128"/>
                <a:gd name="T6" fmla="*/ 261541941 w 946"/>
                <a:gd name="T7" fmla="*/ 278897292 h 1128"/>
                <a:gd name="T8" fmla="*/ 262659416 w 946"/>
                <a:gd name="T9" fmla="*/ 315859583 h 1128"/>
                <a:gd name="T10" fmla="*/ 214598489 w 946"/>
                <a:gd name="T11" fmla="*/ 295418404 h 1128"/>
                <a:gd name="T12" fmla="*/ 195318085 w 946"/>
                <a:gd name="T13" fmla="*/ 279737608 h 1128"/>
                <a:gd name="T14" fmla="*/ 195318085 w 946"/>
                <a:gd name="T15" fmla="*/ 279457150 h 1128"/>
                <a:gd name="T16" fmla="*/ 194759348 w 946"/>
                <a:gd name="T17" fmla="*/ 279457150 h 1128"/>
                <a:gd name="T18" fmla="*/ 194479715 w 946"/>
                <a:gd name="T19" fmla="*/ 278897292 h 1128"/>
                <a:gd name="T20" fmla="*/ 194479715 w 946"/>
                <a:gd name="T21" fmla="*/ 278617363 h 1128"/>
                <a:gd name="T22" fmla="*/ 160389865 w 946"/>
                <a:gd name="T23" fmla="*/ 240254896 h 1128"/>
                <a:gd name="T24" fmla="*/ 113446412 w 946"/>
                <a:gd name="T25" fmla="*/ 218973400 h 1128"/>
                <a:gd name="T26" fmla="*/ 111770200 w 946"/>
                <a:gd name="T27" fmla="*/ 217293296 h 1128"/>
                <a:gd name="T28" fmla="*/ 111490567 w 946"/>
                <a:gd name="T29" fmla="*/ 216733437 h 1128"/>
                <a:gd name="T30" fmla="*/ 110931830 w 946"/>
                <a:gd name="T31" fmla="*/ 216453508 h 1128"/>
                <a:gd name="T32" fmla="*/ 110652197 w 946"/>
                <a:gd name="T33" fmla="*/ 216453508 h 1128"/>
                <a:gd name="T34" fmla="*/ 110652197 w 946"/>
                <a:gd name="T35" fmla="*/ 215893121 h 1128"/>
                <a:gd name="T36" fmla="*/ 110093460 w 946"/>
                <a:gd name="T37" fmla="*/ 215613192 h 1128"/>
                <a:gd name="T38" fmla="*/ 109255089 w 946"/>
                <a:gd name="T39" fmla="*/ 215053333 h 1128"/>
                <a:gd name="T40" fmla="*/ 109255089 w 946"/>
                <a:gd name="T41" fmla="*/ 214773404 h 1128"/>
                <a:gd name="T42" fmla="*/ 108975985 w 946"/>
                <a:gd name="T43" fmla="*/ 214773404 h 1128"/>
                <a:gd name="T44" fmla="*/ 107299244 w 946"/>
                <a:gd name="T45" fmla="*/ 213093300 h 1128"/>
                <a:gd name="T46" fmla="*/ 106740507 w 946"/>
                <a:gd name="T47" fmla="*/ 212533442 h 1128"/>
                <a:gd name="T48" fmla="*/ 106460874 w 946"/>
                <a:gd name="T49" fmla="*/ 212252983 h 1128"/>
                <a:gd name="T50" fmla="*/ 106460874 w 946"/>
                <a:gd name="T51" fmla="*/ 211693125 h 1128"/>
                <a:gd name="T52" fmla="*/ 105902137 w 946"/>
                <a:gd name="T53" fmla="*/ 211693125 h 1128"/>
                <a:gd name="T54" fmla="*/ 105622504 w 946"/>
                <a:gd name="T55" fmla="*/ 211693125 h 1128"/>
                <a:gd name="T56" fmla="*/ 105622504 w 946"/>
                <a:gd name="T57" fmla="*/ 211413196 h 1128"/>
                <a:gd name="T58" fmla="*/ 105063766 w 946"/>
                <a:gd name="T59" fmla="*/ 210853337 h 1128"/>
                <a:gd name="T60" fmla="*/ 104225396 w 946"/>
                <a:gd name="T61" fmla="*/ 210013021 h 1128"/>
                <a:gd name="T62" fmla="*/ 52252250 w 946"/>
                <a:gd name="T63" fmla="*/ 173891046 h 1128"/>
                <a:gd name="T64" fmla="*/ 19559508 w 946"/>
                <a:gd name="T65" fmla="*/ 155969758 h 1128"/>
                <a:gd name="T66" fmla="*/ 18721666 w 946"/>
                <a:gd name="T67" fmla="*/ 155409900 h 1128"/>
                <a:gd name="T68" fmla="*/ 17603662 w 946"/>
                <a:gd name="T69" fmla="*/ 155129442 h 1128"/>
                <a:gd name="T70" fmla="*/ 16765292 w 946"/>
                <a:gd name="T71" fmla="*/ 154289654 h 1128"/>
                <a:gd name="T72" fmla="*/ 14530343 w 946"/>
                <a:gd name="T73" fmla="*/ 153449338 h 1128"/>
                <a:gd name="T74" fmla="*/ 12573969 w 946"/>
                <a:gd name="T75" fmla="*/ 152609550 h 1128"/>
                <a:gd name="T76" fmla="*/ 10338491 w 946"/>
                <a:gd name="T77" fmla="*/ 151769233 h 1128"/>
                <a:gd name="T78" fmla="*/ 8662279 w 946"/>
                <a:gd name="T79" fmla="*/ 150929446 h 1128"/>
                <a:gd name="T80" fmla="*/ 5029693 w 946"/>
                <a:gd name="T81" fmla="*/ 148689483 h 1128"/>
                <a:gd name="T82" fmla="*/ 0 w 946"/>
                <a:gd name="T83" fmla="*/ 146728921 h 1128"/>
                <a:gd name="T84" fmla="*/ 279633 w 946"/>
                <a:gd name="T85" fmla="*/ 123207462 h 1128"/>
                <a:gd name="T86" fmla="*/ 1117475 w 946"/>
                <a:gd name="T87" fmla="*/ 94645692 h 1128"/>
                <a:gd name="T88" fmla="*/ 1117475 w 946"/>
                <a:gd name="T89" fmla="*/ 87365417 h 1128"/>
                <a:gd name="T90" fmla="*/ 62032533 w 946"/>
                <a:gd name="T91" fmla="*/ 62163854 h 1128"/>
                <a:gd name="T92" fmla="*/ 219628182 w 946"/>
                <a:gd name="T93" fmla="*/ 64403817 h 1128"/>
                <a:gd name="T94" fmla="*/ 242541171 w 946"/>
                <a:gd name="T95" fmla="*/ 0 h 1128"/>
                <a:gd name="T96" fmla="*/ 264336156 w 946"/>
                <a:gd name="T97" fmla="*/ 0 h 1128"/>
                <a:gd name="T98" fmla="*/ 263497786 w 946"/>
                <a:gd name="T99" fmla="*/ 85685313 h 1128"/>
                <a:gd name="T100" fmla="*/ 263218682 w 946"/>
                <a:gd name="T101" fmla="*/ 94645692 h 1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6" h="1128">
                  <a:moveTo>
                    <a:pt x="942" y="338"/>
                  </a:moveTo>
                  <a:lnTo>
                    <a:pt x="939" y="642"/>
                  </a:lnTo>
                  <a:lnTo>
                    <a:pt x="939" y="753"/>
                  </a:lnTo>
                  <a:lnTo>
                    <a:pt x="936" y="996"/>
                  </a:lnTo>
                  <a:lnTo>
                    <a:pt x="940" y="1128"/>
                  </a:lnTo>
                  <a:lnTo>
                    <a:pt x="768" y="1055"/>
                  </a:lnTo>
                  <a:lnTo>
                    <a:pt x="699" y="999"/>
                  </a:lnTo>
                  <a:lnTo>
                    <a:pt x="699" y="998"/>
                  </a:lnTo>
                  <a:lnTo>
                    <a:pt x="697" y="998"/>
                  </a:lnTo>
                  <a:lnTo>
                    <a:pt x="696" y="996"/>
                  </a:lnTo>
                  <a:lnTo>
                    <a:pt x="696" y="995"/>
                  </a:lnTo>
                  <a:lnTo>
                    <a:pt x="574" y="858"/>
                  </a:lnTo>
                  <a:lnTo>
                    <a:pt x="406" y="782"/>
                  </a:lnTo>
                  <a:lnTo>
                    <a:pt x="400" y="776"/>
                  </a:lnTo>
                  <a:lnTo>
                    <a:pt x="399" y="774"/>
                  </a:lnTo>
                  <a:lnTo>
                    <a:pt x="397" y="773"/>
                  </a:lnTo>
                  <a:lnTo>
                    <a:pt x="396" y="773"/>
                  </a:lnTo>
                  <a:lnTo>
                    <a:pt x="396" y="771"/>
                  </a:lnTo>
                  <a:lnTo>
                    <a:pt x="394" y="770"/>
                  </a:lnTo>
                  <a:lnTo>
                    <a:pt x="391" y="768"/>
                  </a:lnTo>
                  <a:lnTo>
                    <a:pt x="391" y="767"/>
                  </a:lnTo>
                  <a:lnTo>
                    <a:pt x="390" y="767"/>
                  </a:lnTo>
                  <a:lnTo>
                    <a:pt x="384" y="761"/>
                  </a:lnTo>
                  <a:lnTo>
                    <a:pt x="382" y="759"/>
                  </a:lnTo>
                  <a:lnTo>
                    <a:pt x="381" y="758"/>
                  </a:lnTo>
                  <a:lnTo>
                    <a:pt x="381" y="756"/>
                  </a:lnTo>
                  <a:lnTo>
                    <a:pt x="379" y="756"/>
                  </a:lnTo>
                  <a:lnTo>
                    <a:pt x="378" y="756"/>
                  </a:lnTo>
                  <a:lnTo>
                    <a:pt x="378" y="755"/>
                  </a:lnTo>
                  <a:lnTo>
                    <a:pt x="376" y="753"/>
                  </a:lnTo>
                  <a:lnTo>
                    <a:pt x="373" y="750"/>
                  </a:lnTo>
                  <a:lnTo>
                    <a:pt x="187" y="621"/>
                  </a:lnTo>
                  <a:lnTo>
                    <a:pt x="70" y="557"/>
                  </a:lnTo>
                  <a:lnTo>
                    <a:pt x="67" y="555"/>
                  </a:lnTo>
                  <a:lnTo>
                    <a:pt x="63" y="554"/>
                  </a:lnTo>
                  <a:lnTo>
                    <a:pt x="60" y="551"/>
                  </a:lnTo>
                  <a:lnTo>
                    <a:pt x="52" y="548"/>
                  </a:lnTo>
                  <a:lnTo>
                    <a:pt x="45" y="545"/>
                  </a:lnTo>
                  <a:lnTo>
                    <a:pt x="37" y="542"/>
                  </a:lnTo>
                  <a:lnTo>
                    <a:pt x="31" y="539"/>
                  </a:lnTo>
                  <a:lnTo>
                    <a:pt x="18" y="531"/>
                  </a:lnTo>
                  <a:lnTo>
                    <a:pt x="0" y="524"/>
                  </a:lnTo>
                  <a:lnTo>
                    <a:pt x="1" y="440"/>
                  </a:lnTo>
                  <a:lnTo>
                    <a:pt x="4" y="338"/>
                  </a:lnTo>
                  <a:lnTo>
                    <a:pt x="4" y="312"/>
                  </a:lnTo>
                  <a:lnTo>
                    <a:pt x="222" y="222"/>
                  </a:lnTo>
                  <a:lnTo>
                    <a:pt x="786" y="230"/>
                  </a:lnTo>
                  <a:lnTo>
                    <a:pt x="868" y="0"/>
                  </a:lnTo>
                  <a:lnTo>
                    <a:pt x="946" y="0"/>
                  </a:lnTo>
                  <a:lnTo>
                    <a:pt x="943" y="306"/>
                  </a:lnTo>
                  <a:lnTo>
                    <a:pt x="942" y="338"/>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5">
              <a:extLst>
                <a:ext uri="{FF2B5EF4-FFF2-40B4-BE49-F238E27FC236}">
                  <a16:creationId xmlns:a16="http://schemas.microsoft.com/office/drawing/2014/main" id="{D210EDA9-5686-4214-8A69-74CDDFF500C9}"/>
                </a:ext>
              </a:extLst>
            </p:cNvPr>
            <p:cNvSpPr>
              <a:spLocks/>
            </p:cNvSpPr>
            <p:nvPr/>
          </p:nvSpPr>
          <p:spPr bwMode="auto">
            <a:xfrm>
              <a:off x="3006257" y="3181352"/>
              <a:ext cx="186277" cy="188644"/>
            </a:xfrm>
            <a:custGeom>
              <a:avLst/>
              <a:gdLst>
                <a:gd name="T0" fmla="*/ 118447079 w 708"/>
                <a:gd name="T1" fmla="*/ 200772977 h 717"/>
                <a:gd name="T2" fmla="*/ 138888788 w 708"/>
                <a:gd name="T3" fmla="*/ 176131240 h 717"/>
                <a:gd name="T4" fmla="*/ 168850733 w 708"/>
                <a:gd name="T5" fmla="*/ 62163936 h 717"/>
                <a:gd name="T6" fmla="*/ 198252292 w 708"/>
                <a:gd name="T7" fmla="*/ 840318 h 717"/>
                <a:gd name="T8" fmla="*/ 105846562 w 708"/>
                <a:gd name="T9" fmla="*/ 0 h 717"/>
                <a:gd name="T10" fmla="*/ 60483750 w 708"/>
                <a:gd name="T11" fmla="*/ 21001594 h 717"/>
                <a:gd name="T12" fmla="*/ 1960033 w 708"/>
                <a:gd name="T13" fmla="*/ 20161277 h 717"/>
                <a:gd name="T14" fmla="*/ 1120246 w 708"/>
                <a:gd name="T15" fmla="*/ 105846702 h 717"/>
                <a:gd name="T16" fmla="*/ 840317 w 708"/>
                <a:gd name="T17" fmla="*/ 114807622 h 717"/>
                <a:gd name="T18" fmla="*/ 0 w 708"/>
                <a:gd name="T19" fmla="*/ 199932659 h 717"/>
                <a:gd name="T20" fmla="*/ 43682708 w 708"/>
                <a:gd name="T21" fmla="*/ 199932659 h 717"/>
                <a:gd name="T22" fmla="*/ 114527012 w 708"/>
                <a:gd name="T23" fmla="*/ 200772977 h 717"/>
                <a:gd name="T24" fmla="*/ 118447079 w 708"/>
                <a:gd name="T25" fmla="*/ 200772977 h 7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8" h="717">
                  <a:moveTo>
                    <a:pt x="423" y="717"/>
                  </a:moveTo>
                  <a:lnTo>
                    <a:pt x="496" y="629"/>
                  </a:lnTo>
                  <a:lnTo>
                    <a:pt x="603" y="222"/>
                  </a:lnTo>
                  <a:lnTo>
                    <a:pt x="708" y="3"/>
                  </a:lnTo>
                  <a:lnTo>
                    <a:pt x="378" y="0"/>
                  </a:lnTo>
                  <a:lnTo>
                    <a:pt x="216" y="75"/>
                  </a:lnTo>
                  <a:lnTo>
                    <a:pt x="7" y="72"/>
                  </a:lnTo>
                  <a:lnTo>
                    <a:pt x="4" y="378"/>
                  </a:lnTo>
                  <a:lnTo>
                    <a:pt x="3" y="410"/>
                  </a:lnTo>
                  <a:lnTo>
                    <a:pt x="0" y="714"/>
                  </a:lnTo>
                  <a:lnTo>
                    <a:pt x="156" y="714"/>
                  </a:lnTo>
                  <a:lnTo>
                    <a:pt x="409" y="717"/>
                  </a:lnTo>
                  <a:lnTo>
                    <a:pt x="423" y="71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6">
              <a:extLst>
                <a:ext uri="{FF2B5EF4-FFF2-40B4-BE49-F238E27FC236}">
                  <a16:creationId xmlns:a16="http://schemas.microsoft.com/office/drawing/2014/main" id="{95FB7A66-9E1F-4BAD-8178-F4A7F9D6E6E9}"/>
                </a:ext>
              </a:extLst>
            </p:cNvPr>
            <p:cNvSpPr>
              <a:spLocks/>
            </p:cNvSpPr>
            <p:nvPr/>
          </p:nvSpPr>
          <p:spPr bwMode="auto">
            <a:xfrm>
              <a:off x="2095396" y="3001389"/>
              <a:ext cx="314934" cy="333877"/>
            </a:xfrm>
            <a:custGeom>
              <a:avLst/>
              <a:gdLst>
                <a:gd name="T0" fmla="*/ 329589951 w 1198"/>
                <a:gd name="T1" fmla="*/ 297659117 h 1269"/>
                <a:gd name="T2" fmla="*/ 334901526 w 1198"/>
                <a:gd name="T3" fmla="*/ 303539222 h 1269"/>
                <a:gd name="T4" fmla="*/ 108186200 w 1198"/>
                <a:gd name="T5" fmla="*/ 339381294 h 1269"/>
                <a:gd name="T6" fmla="*/ 108186200 w 1198"/>
                <a:gd name="T7" fmla="*/ 339661753 h 1269"/>
                <a:gd name="T8" fmla="*/ 32987176 w 1198"/>
                <a:gd name="T9" fmla="*/ 355342560 h 1269"/>
                <a:gd name="T10" fmla="*/ 108186200 w 1198"/>
                <a:gd name="T11" fmla="*/ 270496972 h 1269"/>
                <a:gd name="T12" fmla="*/ 82467412 w 1198"/>
                <a:gd name="T13" fmla="*/ 244735532 h 1269"/>
                <a:gd name="T14" fmla="*/ 99799558 w 1198"/>
                <a:gd name="T15" fmla="*/ 183411420 h 1269"/>
                <a:gd name="T16" fmla="*/ 0 w 1198"/>
                <a:gd name="T17" fmla="*/ 75044885 h 1269"/>
                <a:gd name="T18" fmla="*/ 11182013 w 1198"/>
                <a:gd name="T19" fmla="*/ 279929 h 1269"/>
                <a:gd name="T20" fmla="*/ 159623248 w 1198"/>
                <a:gd name="T21" fmla="*/ 279929 h 1269"/>
                <a:gd name="T22" fmla="*/ 168009890 w 1198"/>
                <a:gd name="T23" fmla="*/ 840317 h 1269"/>
                <a:gd name="T24" fmla="*/ 199878812 w 1198"/>
                <a:gd name="T25" fmla="*/ 0 h 1269"/>
                <a:gd name="T26" fmla="*/ 140893681 w 1198"/>
                <a:gd name="T27" fmla="*/ 60483795 h 1269"/>
                <a:gd name="T28" fmla="*/ 157666436 w 1198"/>
                <a:gd name="T29" fmla="*/ 185091525 h 1269"/>
                <a:gd name="T30" fmla="*/ 216371872 w 1198"/>
                <a:gd name="T31" fmla="*/ 244735532 h 1269"/>
                <a:gd name="T32" fmla="*/ 171084957 w 1198"/>
                <a:gd name="T33" fmla="*/ 306619503 h 1269"/>
                <a:gd name="T34" fmla="*/ 216371872 w 1198"/>
                <a:gd name="T35" fmla="*/ 318660171 h 1269"/>
                <a:gd name="T36" fmla="*/ 329589951 w 1198"/>
                <a:gd name="T37" fmla="*/ 297659117 h 12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8" h="1269">
                  <a:moveTo>
                    <a:pt x="1179" y="1063"/>
                  </a:moveTo>
                  <a:lnTo>
                    <a:pt x="1198" y="1084"/>
                  </a:lnTo>
                  <a:lnTo>
                    <a:pt x="387" y="1212"/>
                  </a:lnTo>
                  <a:lnTo>
                    <a:pt x="387" y="1213"/>
                  </a:lnTo>
                  <a:lnTo>
                    <a:pt x="118" y="1269"/>
                  </a:lnTo>
                  <a:lnTo>
                    <a:pt x="387" y="966"/>
                  </a:lnTo>
                  <a:lnTo>
                    <a:pt x="295" y="874"/>
                  </a:lnTo>
                  <a:lnTo>
                    <a:pt x="357" y="655"/>
                  </a:lnTo>
                  <a:lnTo>
                    <a:pt x="0" y="268"/>
                  </a:lnTo>
                  <a:lnTo>
                    <a:pt x="40" y="1"/>
                  </a:lnTo>
                  <a:lnTo>
                    <a:pt x="571" y="1"/>
                  </a:lnTo>
                  <a:lnTo>
                    <a:pt x="601" y="3"/>
                  </a:lnTo>
                  <a:lnTo>
                    <a:pt x="715" y="0"/>
                  </a:lnTo>
                  <a:lnTo>
                    <a:pt x="504" y="216"/>
                  </a:lnTo>
                  <a:lnTo>
                    <a:pt x="564" y="661"/>
                  </a:lnTo>
                  <a:lnTo>
                    <a:pt x="774" y="874"/>
                  </a:lnTo>
                  <a:lnTo>
                    <a:pt x="612" y="1095"/>
                  </a:lnTo>
                  <a:lnTo>
                    <a:pt x="774" y="1138"/>
                  </a:lnTo>
                  <a:lnTo>
                    <a:pt x="1179" y="106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reeform 7">
              <a:extLst>
                <a:ext uri="{FF2B5EF4-FFF2-40B4-BE49-F238E27FC236}">
                  <a16:creationId xmlns:a16="http://schemas.microsoft.com/office/drawing/2014/main" id="{6289B658-2724-4C7B-B333-E10831A137ED}"/>
                </a:ext>
              </a:extLst>
            </p:cNvPr>
            <p:cNvSpPr>
              <a:spLocks/>
            </p:cNvSpPr>
            <p:nvPr/>
          </p:nvSpPr>
          <p:spPr bwMode="auto">
            <a:xfrm>
              <a:off x="3001521" y="3369206"/>
              <a:ext cx="153126" cy="242318"/>
            </a:xfrm>
            <a:custGeom>
              <a:avLst/>
              <a:gdLst>
                <a:gd name="T0" fmla="*/ 123632085 w 581"/>
                <a:gd name="T1" fmla="*/ 841761 h 920"/>
                <a:gd name="T2" fmla="*/ 119698380 w 581"/>
                <a:gd name="T3" fmla="*/ 83065726 h 920"/>
                <a:gd name="T4" fmla="*/ 150887607 w 581"/>
                <a:gd name="T5" fmla="*/ 99342061 h 920"/>
                <a:gd name="T6" fmla="*/ 163250603 w 581"/>
                <a:gd name="T7" fmla="*/ 113373348 h 920"/>
                <a:gd name="T8" fmla="*/ 156506958 w 581"/>
                <a:gd name="T9" fmla="*/ 160799065 h 920"/>
                <a:gd name="T10" fmla="*/ 119698380 w 581"/>
                <a:gd name="T11" fmla="*/ 214679693 h 920"/>
                <a:gd name="T12" fmla="*/ 76427097 w 581"/>
                <a:gd name="T13" fmla="*/ 257335080 h 920"/>
                <a:gd name="T14" fmla="*/ 75584274 w 581"/>
                <a:gd name="T15" fmla="*/ 257335080 h 920"/>
                <a:gd name="T16" fmla="*/ 75022392 w 581"/>
                <a:gd name="T17" fmla="*/ 257335080 h 920"/>
                <a:gd name="T18" fmla="*/ 74741451 w 581"/>
                <a:gd name="T19" fmla="*/ 257615844 h 920"/>
                <a:gd name="T20" fmla="*/ 74179039 w 581"/>
                <a:gd name="T21" fmla="*/ 257615844 h 920"/>
                <a:gd name="T22" fmla="*/ 73336216 w 581"/>
                <a:gd name="T23" fmla="*/ 258176841 h 920"/>
                <a:gd name="T24" fmla="*/ 65468806 w 581"/>
                <a:gd name="T25" fmla="*/ 257335080 h 920"/>
                <a:gd name="T26" fmla="*/ 52262456 w 581"/>
                <a:gd name="T27" fmla="*/ 255090032 h 920"/>
                <a:gd name="T28" fmla="*/ 10958291 w 581"/>
                <a:gd name="T29" fmla="*/ 253405981 h 920"/>
                <a:gd name="T30" fmla="*/ 0 w 581"/>
                <a:gd name="T31" fmla="*/ 222256599 h 920"/>
                <a:gd name="T32" fmla="*/ 4214646 w 581"/>
                <a:gd name="T33" fmla="*/ 161641355 h 920"/>
                <a:gd name="T34" fmla="*/ 3933705 w 581"/>
                <a:gd name="T35" fmla="*/ 222256599 h 920"/>
                <a:gd name="T36" fmla="*/ 10958291 w 581"/>
                <a:gd name="T37" fmla="*/ 243864791 h 920"/>
                <a:gd name="T38" fmla="*/ 41866577 w 581"/>
                <a:gd name="T39" fmla="*/ 223098359 h 920"/>
                <a:gd name="T40" fmla="*/ 41866577 w 581"/>
                <a:gd name="T41" fmla="*/ 222817596 h 920"/>
                <a:gd name="T42" fmla="*/ 41866577 w 581"/>
                <a:gd name="T43" fmla="*/ 222256599 h 920"/>
                <a:gd name="T44" fmla="*/ 22478464 w 581"/>
                <a:gd name="T45" fmla="*/ 160799065 h 920"/>
                <a:gd name="T46" fmla="*/ 5057469 w 581"/>
                <a:gd name="T47" fmla="*/ 136384827 h 920"/>
                <a:gd name="T48" fmla="*/ 3933705 w 581"/>
                <a:gd name="T49" fmla="*/ 99342061 h 920"/>
                <a:gd name="T50" fmla="*/ 4776528 w 581"/>
                <a:gd name="T51" fmla="*/ 31149382 h 920"/>
                <a:gd name="T52" fmla="*/ 4776528 w 581"/>
                <a:gd name="T53" fmla="*/ 0 h 920"/>
                <a:gd name="T54" fmla="*/ 48609693 w 581"/>
                <a:gd name="T55" fmla="*/ 0 h 920"/>
                <a:gd name="T56" fmla="*/ 119698380 w 581"/>
                <a:gd name="T57" fmla="*/ 841761 h 920"/>
                <a:gd name="T58" fmla="*/ 123632085 w 581"/>
                <a:gd name="T59" fmla="*/ 841761 h 9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81" h="920">
                  <a:moveTo>
                    <a:pt x="440" y="3"/>
                  </a:moveTo>
                  <a:lnTo>
                    <a:pt x="426" y="296"/>
                  </a:lnTo>
                  <a:lnTo>
                    <a:pt x="537" y="354"/>
                  </a:lnTo>
                  <a:lnTo>
                    <a:pt x="581" y="404"/>
                  </a:lnTo>
                  <a:lnTo>
                    <a:pt x="557" y="573"/>
                  </a:lnTo>
                  <a:lnTo>
                    <a:pt x="426" y="765"/>
                  </a:lnTo>
                  <a:lnTo>
                    <a:pt x="272" y="917"/>
                  </a:lnTo>
                  <a:lnTo>
                    <a:pt x="269" y="917"/>
                  </a:lnTo>
                  <a:lnTo>
                    <a:pt x="267" y="917"/>
                  </a:lnTo>
                  <a:lnTo>
                    <a:pt x="266" y="918"/>
                  </a:lnTo>
                  <a:lnTo>
                    <a:pt x="264" y="918"/>
                  </a:lnTo>
                  <a:lnTo>
                    <a:pt x="261" y="920"/>
                  </a:lnTo>
                  <a:lnTo>
                    <a:pt x="233" y="917"/>
                  </a:lnTo>
                  <a:lnTo>
                    <a:pt x="186" y="909"/>
                  </a:lnTo>
                  <a:lnTo>
                    <a:pt x="39" y="903"/>
                  </a:lnTo>
                  <a:lnTo>
                    <a:pt x="0" y="792"/>
                  </a:lnTo>
                  <a:lnTo>
                    <a:pt x="15" y="576"/>
                  </a:lnTo>
                  <a:lnTo>
                    <a:pt x="14" y="792"/>
                  </a:lnTo>
                  <a:lnTo>
                    <a:pt x="39" y="869"/>
                  </a:lnTo>
                  <a:lnTo>
                    <a:pt x="149" y="795"/>
                  </a:lnTo>
                  <a:lnTo>
                    <a:pt x="149" y="794"/>
                  </a:lnTo>
                  <a:lnTo>
                    <a:pt x="149" y="792"/>
                  </a:lnTo>
                  <a:lnTo>
                    <a:pt x="80" y="573"/>
                  </a:lnTo>
                  <a:lnTo>
                    <a:pt x="18" y="486"/>
                  </a:lnTo>
                  <a:lnTo>
                    <a:pt x="14" y="354"/>
                  </a:lnTo>
                  <a:lnTo>
                    <a:pt x="17" y="111"/>
                  </a:lnTo>
                  <a:lnTo>
                    <a:pt x="17" y="0"/>
                  </a:lnTo>
                  <a:lnTo>
                    <a:pt x="173" y="0"/>
                  </a:lnTo>
                  <a:lnTo>
                    <a:pt x="426" y="3"/>
                  </a:lnTo>
                  <a:lnTo>
                    <a:pt x="440" y="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8">
              <a:extLst>
                <a:ext uri="{FF2B5EF4-FFF2-40B4-BE49-F238E27FC236}">
                  <a16:creationId xmlns:a16="http://schemas.microsoft.com/office/drawing/2014/main" id="{9469C865-F0C3-4906-B1B7-E1D0CB099E6F}"/>
                </a:ext>
              </a:extLst>
            </p:cNvPr>
            <p:cNvSpPr>
              <a:spLocks/>
            </p:cNvSpPr>
            <p:nvPr/>
          </p:nvSpPr>
          <p:spPr bwMode="auto">
            <a:xfrm>
              <a:off x="2741839" y="3002179"/>
              <a:ext cx="220216" cy="135761"/>
            </a:xfrm>
            <a:custGeom>
              <a:avLst/>
              <a:gdLst>
                <a:gd name="T0" fmla="*/ 197042330 w 836"/>
                <a:gd name="T1" fmla="*/ 59643433 h 516"/>
                <a:gd name="T2" fmla="*/ 190305935 w 836"/>
                <a:gd name="T3" fmla="*/ 81485317 h 516"/>
                <a:gd name="T4" fmla="*/ 181604516 w 836"/>
                <a:gd name="T5" fmla="*/ 111166804 h 516"/>
                <a:gd name="T6" fmla="*/ 181885309 w 836"/>
                <a:gd name="T7" fmla="*/ 121807287 h 516"/>
                <a:gd name="T8" fmla="*/ 131361554 w 836"/>
                <a:gd name="T9" fmla="*/ 122927533 h 516"/>
                <a:gd name="T10" fmla="*/ 130238909 w 836"/>
                <a:gd name="T11" fmla="*/ 108646912 h 516"/>
                <a:gd name="T12" fmla="*/ 90100274 w 836"/>
                <a:gd name="T13" fmla="*/ 120407642 h 516"/>
                <a:gd name="T14" fmla="*/ 83925466 w 836"/>
                <a:gd name="T15" fmla="*/ 144488958 h 516"/>
                <a:gd name="T16" fmla="*/ 16560458 w 836"/>
                <a:gd name="T17" fmla="*/ 143649171 h 516"/>
                <a:gd name="T18" fmla="*/ 0 w 836"/>
                <a:gd name="T19" fmla="*/ 136088438 h 516"/>
                <a:gd name="T20" fmla="*/ 841851 w 836"/>
                <a:gd name="T21" fmla="*/ 1680104 h 516"/>
                <a:gd name="T22" fmla="*/ 39577048 w 836"/>
                <a:gd name="T23" fmla="*/ 1680104 h 516"/>
                <a:gd name="T24" fmla="*/ 117607970 w 836"/>
                <a:gd name="T25" fmla="*/ 840317 h 516"/>
                <a:gd name="T26" fmla="*/ 234654354 w 836"/>
                <a:gd name="T27" fmla="*/ 0 h 516"/>
                <a:gd name="T28" fmla="*/ 233812503 w 836"/>
                <a:gd name="T29" fmla="*/ 1120246 h 516"/>
                <a:gd name="T30" fmla="*/ 197042330 w 836"/>
                <a:gd name="T31" fmla="*/ 59643433 h 5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6" h="516">
                  <a:moveTo>
                    <a:pt x="702" y="213"/>
                  </a:moveTo>
                  <a:lnTo>
                    <a:pt x="678" y="291"/>
                  </a:lnTo>
                  <a:lnTo>
                    <a:pt x="647" y="397"/>
                  </a:lnTo>
                  <a:lnTo>
                    <a:pt x="648" y="435"/>
                  </a:lnTo>
                  <a:lnTo>
                    <a:pt x="468" y="439"/>
                  </a:lnTo>
                  <a:lnTo>
                    <a:pt x="464" y="388"/>
                  </a:lnTo>
                  <a:lnTo>
                    <a:pt x="321" y="430"/>
                  </a:lnTo>
                  <a:lnTo>
                    <a:pt x="299" y="516"/>
                  </a:lnTo>
                  <a:lnTo>
                    <a:pt x="59" y="513"/>
                  </a:lnTo>
                  <a:lnTo>
                    <a:pt x="0" y="486"/>
                  </a:lnTo>
                  <a:lnTo>
                    <a:pt x="3" y="6"/>
                  </a:lnTo>
                  <a:lnTo>
                    <a:pt x="141" y="6"/>
                  </a:lnTo>
                  <a:lnTo>
                    <a:pt x="419" y="3"/>
                  </a:lnTo>
                  <a:lnTo>
                    <a:pt x="836" y="0"/>
                  </a:lnTo>
                  <a:lnTo>
                    <a:pt x="833" y="4"/>
                  </a:lnTo>
                  <a:lnTo>
                    <a:pt x="702" y="21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9">
              <a:extLst>
                <a:ext uri="{FF2B5EF4-FFF2-40B4-BE49-F238E27FC236}">
                  <a16:creationId xmlns:a16="http://schemas.microsoft.com/office/drawing/2014/main" id="{DEAFB621-27C7-445D-86E4-099E434E28D0}"/>
                </a:ext>
              </a:extLst>
            </p:cNvPr>
            <p:cNvSpPr>
              <a:spLocks/>
            </p:cNvSpPr>
            <p:nvPr/>
          </p:nvSpPr>
          <p:spPr bwMode="auto">
            <a:xfrm>
              <a:off x="2920222" y="2999811"/>
              <a:ext cx="299937" cy="201274"/>
            </a:xfrm>
            <a:custGeom>
              <a:avLst/>
              <a:gdLst>
                <a:gd name="T0" fmla="*/ 290046731 w 1139"/>
                <a:gd name="T1" fmla="*/ 194052536 h 765"/>
                <a:gd name="T2" fmla="*/ 302108553 w 1139"/>
                <a:gd name="T3" fmla="*/ 184811687 h 765"/>
                <a:gd name="T4" fmla="*/ 314731255 w 1139"/>
                <a:gd name="T5" fmla="*/ 161850587 h 765"/>
                <a:gd name="T6" fmla="*/ 319500055 w 1139"/>
                <a:gd name="T7" fmla="*/ 142529101 h 765"/>
                <a:gd name="T8" fmla="*/ 314731255 w 1139"/>
                <a:gd name="T9" fmla="*/ 134968888 h 765"/>
                <a:gd name="T10" fmla="*/ 260592878 w 1139"/>
                <a:gd name="T11" fmla="*/ 14841027 h 765"/>
                <a:gd name="T12" fmla="*/ 259751823 w 1139"/>
                <a:gd name="T13" fmla="*/ 0 h 765"/>
                <a:gd name="T14" fmla="*/ 191587751 w 1139"/>
                <a:gd name="T15" fmla="*/ 0 h 765"/>
                <a:gd name="T16" fmla="*/ 152035948 w 1139"/>
                <a:gd name="T17" fmla="*/ 0 h 765"/>
                <a:gd name="T18" fmla="*/ 48527993 w 1139"/>
                <a:gd name="T19" fmla="*/ 2239965 h 765"/>
                <a:gd name="T20" fmla="*/ 44320603 w 1139"/>
                <a:gd name="T21" fmla="*/ 2239965 h 765"/>
                <a:gd name="T22" fmla="*/ 43479019 w 1139"/>
                <a:gd name="T23" fmla="*/ 3360212 h 765"/>
                <a:gd name="T24" fmla="*/ 6732143 w 1139"/>
                <a:gd name="T25" fmla="*/ 61884001 h 765"/>
                <a:gd name="T26" fmla="*/ 0 w 1139"/>
                <a:gd name="T27" fmla="*/ 83725383 h 765"/>
                <a:gd name="T28" fmla="*/ 51052746 w 1139"/>
                <a:gd name="T29" fmla="*/ 84565700 h 765"/>
                <a:gd name="T30" fmla="*/ 72932342 w 1139"/>
                <a:gd name="T31" fmla="*/ 105846693 h 765"/>
                <a:gd name="T32" fmla="*/ 71529879 w 1139"/>
                <a:gd name="T33" fmla="*/ 213373493 h 765"/>
                <a:gd name="T34" fmla="*/ 93409476 w 1139"/>
                <a:gd name="T35" fmla="*/ 213373493 h 765"/>
                <a:gd name="T36" fmla="*/ 152035948 w 1139"/>
                <a:gd name="T37" fmla="*/ 214213810 h 765"/>
                <a:gd name="T38" fmla="*/ 197478310 w 1139"/>
                <a:gd name="T39" fmla="*/ 193212218 h 765"/>
                <a:gd name="T40" fmla="*/ 290046731 w 1139"/>
                <a:gd name="T41" fmla="*/ 194052536 h 7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9" h="765">
                  <a:moveTo>
                    <a:pt x="1034" y="693"/>
                  </a:moveTo>
                  <a:lnTo>
                    <a:pt x="1077" y="660"/>
                  </a:lnTo>
                  <a:lnTo>
                    <a:pt x="1122" y="578"/>
                  </a:lnTo>
                  <a:lnTo>
                    <a:pt x="1139" y="509"/>
                  </a:lnTo>
                  <a:lnTo>
                    <a:pt x="1122" y="482"/>
                  </a:lnTo>
                  <a:lnTo>
                    <a:pt x="929" y="53"/>
                  </a:lnTo>
                  <a:lnTo>
                    <a:pt x="926" y="0"/>
                  </a:lnTo>
                  <a:lnTo>
                    <a:pt x="683" y="0"/>
                  </a:lnTo>
                  <a:lnTo>
                    <a:pt x="542" y="0"/>
                  </a:lnTo>
                  <a:lnTo>
                    <a:pt x="173" y="8"/>
                  </a:lnTo>
                  <a:lnTo>
                    <a:pt x="158" y="8"/>
                  </a:lnTo>
                  <a:lnTo>
                    <a:pt x="155" y="12"/>
                  </a:lnTo>
                  <a:lnTo>
                    <a:pt x="24" y="221"/>
                  </a:lnTo>
                  <a:lnTo>
                    <a:pt x="0" y="299"/>
                  </a:lnTo>
                  <a:lnTo>
                    <a:pt x="182" y="302"/>
                  </a:lnTo>
                  <a:lnTo>
                    <a:pt x="260" y="378"/>
                  </a:lnTo>
                  <a:lnTo>
                    <a:pt x="255" y="762"/>
                  </a:lnTo>
                  <a:lnTo>
                    <a:pt x="333" y="762"/>
                  </a:lnTo>
                  <a:lnTo>
                    <a:pt x="542" y="765"/>
                  </a:lnTo>
                  <a:lnTo>
                    <a:pt x="704" y="690"/>
                  </a:lnTo>
                  <a:lnTo>
                    <a:pt x="1034" y="69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0">
              <a:extLst>
                <a:ext uri="{FF2B5EF4-FFF2-40B4-BE49-F238E27FC236}">
                  <a16:creationId xmlns:a16="http://schemas.microsoft.com/office/drawing/2014/main" id="{D6ECF6F8-34C8-4E89-BC8D-98CAACE1DCDD}"/>
                </a:ext>
              </a:extLst>
            </p:cNvPr>
            <p:cNvSpPr>
              <a:spLocks/>
            </p:cNvSpPr>
            <p:nvPr/>
          </p:nvSpPr>
          <p:spPr bwMode="auto">
            <a:xfrm>
              <a:off x="2430852" y="3002179"/>
              <a:ext cx="168122" cy="285730"/>
            </a:xfrm>
            <a:custGeom>
              <a:avLst/>
              <a:gdLst>
                <a:gd name="T0" fmla="*/ 177806532 w 638"/>
                <a:gd name="T1" fmla="*/ 192372192 h 1086"/>
                <a:gd name="T2" fmla="*/ 175278455 w 638"/>
                <a:gd name="T3" fmla="*/ 304098854 h 1086"/>
                <a:gd name="T4" fmla="*/ 145784747 w 638"/>
                <a:gd name="T5" fmla="*/ 301578963 h 1086"/>
                <a:gd name="T6" fmla="*/ 144661157 w 638"/>
                <a:gd name="T7" fmla="*/ 301578963 h 1086"/>
                <a:gd name="T8" fmla="*/ 142975771 w 638"/>
                <a:gd name="T9" fmla="*/ 301578963 h 1086"/>
                <a:gd name="T10" fmla="*/ 137357821 w 638"/>
                <a:gd name="T11" fmla="*/ 301578963 h 1086"/>
                <a:gd name="T12" fmla="*/ 130616281 w 638"/>
                <a:gd name="T13" fmla="*/ 301858892 h 1086"/>
                <a:gd name="T14" fmla="*/ 127807306 w 638"/>
                <a:gd name="T15" fmla="*/ 302698679 h 1086"/>
                <a:gd name="T16" fmla="*/ 0 w 638"/>
                <a:gd name="T17" fmla="*/ 299898858 h 1086"/>
                <a:gd name="T18" fmla="*/ 2247180 w 638"/>
                <a:gd name="T19" fmla="*/ 182571496 h 1086"/>
                <a:gd name="T20" fmla="*/ 5617950 w 638"/>
                <a:gd name="T21" fmla="*/ 59643433 h 1086"/>
                <a:gd name="T22" fmla="*/ 6460643 w 638"/>
                <a:gd name="T23" fmla="*/ 0 h 1086"/>
                <a:gd name="T24" fmla="*/ 34549863 w 638"/>
                <a:gd name="T25" fmla="*/ 0 h 1086"/>
                <a:gd name="T26" fmla="*/ 41853199 w 638"/>
                <a:gd name="T27" fmla="*/ 840317 h 1086"/>
                <a:gd name="T28" fmla="*/ 48875636 w 638"/>
                <a:gd name="T29" fmla="*/ 840317 h 1086"/>
                <a:gd name="T30" fmla="*/ 103369223 w 638"/>
                <a:gd name="T31" fmla="*/ 840317 h 1086"/>
                <a:gd name="T32" fmla="*/ 116290508 w 638"/>
                <a:gd name="T33" fmla="*/ 1680104 h 1086"/>
                <a:gd name="T34" fmla="*/ 179211020 w 638"/>
                <a:gd name="T35" fmla="*/ 1120246 h 1086"/>
                <a:gd name="T36" fmla="*/ 177525635 w 638"/>
                <a:gd name="T37" fmla="*/ 124607637 h 1086"/>
                <a:gd name="T38" fmla="*/ 177806532 w 638"/>
                <a:gd name="T39" fmla="*/ 192372192 h 10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8" h="1086">
                  <a:moveTo>
                    <a:pt x="633" y="687"/>
                  </a:moveTo>
                  <a:lnTo>
                    <a:pt x="624" y="1086"/>
                  </a:lnTo>
                  <a:lnTo>
                    <a:pt x="519" y="1077"/>
                  </a:lnTo>
                  <a:lnTo>
                    <a:pt x="515" y="1077"/>
                  </a:lnTo>
                  <a:lnTo>
                    <a:pt x="509" y="1077"/>
                  </a:lnTo>
                  <a:lnTo>
                    <a:pt x="489" y="1077"/>
                  </a:lnTo>
                  <a:lnTo>
                    <a:pt x="465" y="1078"/>
                  </a:lnTo>
                  <a:lnTo>
                    <a:pt x="455" y="1081"/>
                  </a:lnTo>
                  <a:lnTo>
                    <a:pt x="0" y="1071"/>
                  </a:lnTo>
                  <a:lnTo>
                    <a:pt x="8" y="652"/>
                  </a:lnTo>
                  <a:lnTo>
                    <a:pt x="20" y="213"/>
                  </a:lnTo>
                  <a:lnTo>
                    <a:pt x="23" y="0"/>
                  </a:lnTo>
                  <a:lnTo>
                    <a:pt x="123" y="0"/>
                  </a:lnTo>
                  <a:lnTo>
                    <a:pt x="149" y="3"/>
                  </a:lnTo>
                  <a:lnTo>
                    <a:pt x="174" y="3"/>
                  </a:lnTo>
                  <a:lnTo>
                    <a:pt x="368" y="3"/>
                  </a:lnTo>
                  <a:lnTo>
                    <a:pt x="414" y="6"/>
                  </a:lnTo>
                  <a:lnTo>
                    <a:pt x="638" y="4"/>
                  </a:lnTo>
                  <a:lnTo>
                    <a:pt x="632" y="445"/>
                  </a:lnTo>
                  <a:lnTo>
                    <a:pt x="633" y="68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1">
              <a:extLst>
                <a:ext uri="{FF2B5EF4-FFF2-40B4-BE49-F238E27FC236}">
                  <a16:creationId xmlns:a16="http://schemas.microsoft.com/office/drawing/2014/main" id="{AB4F4EB7-A93A-4B28-A882-D01B527E63D3}"/>
                </a:ext>
              </a:extLst>
            </p:cNvPr>
            <p:cNvSpPr>
              <a:spLocks/>
            </p:cNvSpPr>
            <p:nvPr/>
          </p:nvSpPr>
          <p:spPr bwMode="auto">
            <a:xfrm>
              <a:off x="2227999" y="3000601"/>
              <a:ext cx="209166" cy="299937"/>
            </a:xfrm>
            <a:custGeom>
              <a:avLst/>
              <a:gdLst>
                <a:gd name="T0" fmla="*/ 218413801 w 795"/>
                <a:gd name="T1" fmla="*/ 183971671 h 1140"/>
                <a:gd name="T2" fmla="*/ 216173836 w 795"/>
                <a:gd name="T3" fmla="*/ 301298504 h 1140"/>
                <a:gd name="T4" fmla="*/ 194332456 w 795"/>
                <a:gd name="T5" fmla="*/ 304098854 h 1140"/>
                <a:gd name="T6" fmla="*/ 189012208 w 795"/>
                <a:gd name="T7" fmla="*/ 298218754 h 1140"/>
                <a:gd name="T8" fmla="*/ 75604777 w 795"/>
                <a:gd name="T9" fmla="*/ 319219792 h 1140"/>
                <a:gd name="T10" fmla="*/ 30241911 w 795"/>
                <a:gd name="T11" fmla="*/ 307179133 h 1140"/>
                <a:gd name="T12" fmla="*/ 75604777 w 795"/>
                <a:gd name="T13" fmla="*/ 245295208 h 1140"/>
                <a:gd name="T14" fmla="*/ 16801062 w 795"/>
                <a:gd name="T15" fmla="*/ 185651775 h 1140"/>
                <a:gd name="T16" fmla="*/ 0 w 795"/>
                <a:gd name="T17" fmla="*/ 61043608 h 1140"/>
                <a:gd name="T18" fmla="*/ 59083645 w 795"/>
                <a:gd name="T19" fmla="*/ 559858 h 1140"/>
                <a:gd name="T20" fmla="*/ 70004600 w 795"/>
                <a:gd name="T21" fmla="*/ 0 h 1140"/>
                <a:gd name="T22" fmla="*/ 129648104 w 795"/>
                <a:gd name="T23" fmla="*/ 0 h 1140"/>
                <a:gd name="T24" fmla="*/ 222614331 w 795"/>
                <a:gd name="T25" fmla="*/ 1400175 h 1140"/>
                <a:gd name="T26" fmla="*/ 221774014 w 795"/>
                <a:gd name="T27" fmla="*/ 61043608 h 1140"/>
                <a:gd name="T28" fmla="*/ 218413801 w 795"/>
                <a:gd name="T29" fmla="*/ 183971671 h 1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5" h="1140">
                  <a:moveTo>
                    <a:pt x="780" y="657"/>
                  </a:moveTo>
                  <a:lnTo>
                    <a:pt x="772" y="1076"/>
                  </a:lnTo>
                  <a:lnTo>
                    <a:pt x="694" y="1086"/>
                  </a:lnTo>
                  <a:lnTo>
                    <a:pt x="675" y="1065"/>
                  </a:lnTo>
                  <a:lnTo>
                    <a:pt x="270" y="1140"/>
                  </a:lnTo>
                  <a:lnTo>
                    <a:pt x="108" y="1097"/>
                  </a:lnTo>
                  <a:lnTo>
                    <a:pt x="270" y="876"/>
                  </a:lnTo>
                  <a:lnTo>
                    <a:pt x="60" y="663"/>
                  </a:lnTo>
                  <a:lnTo>
                    <a:pt x="0" y="218"/>
                  </a:lnTo>
                  <a:lnTo>
                    <a:pt x="211" y="2"/>
                  </a:lnTo>
                  <a:lnTo>
                    <a:pt x="250" y="0"/>
                  </a:lnTo>
                  <a:lnTo>
                    <a:pt x="463" y="0"/>
                  </a:lnTo>
                  <a:lnTo>
                    <a:pt x="795" y="5"/>
                  </a:lnTo>
                  <a:lnTo>
                    <a:pt x="792" y="218"/>
                  </a:lnTo>
                  <a:lnTo>
                    <a:pt x="780" y="65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12">
              <a:extLst>
                <a:ext uri="{FF2B5EF4-FFF2-40B4-BE49-F238E27FC236}">
                  <a16:creationId xmlns:a16="http://schemas.microsoft.com/office/drawing/2014/main" id="{D47AD42D-5FF2-4A20-A5D3-912A9E87A544}"/>
                </a:ext>
              </a:extLst>
            </p:cNvPr>
            <p:cNvSpPr>
              <a:spLocks/>
            </p:cNvSpPr>
            <p:nvPr/>
          </p:nvSpPr>
          <p:spPr bwMode="auto">
            <a:xfrm>
              <a:off x="2595027" y="3002969"/>
              <a:ext cx="225742" cy="335456"/>
            </a:xfrm>
            <a:custGeom>
              <a:avLst/>
              <a:gdLst>
                <a:gd name="T0" fmla="*/ 175981044 w 857"/>
                <a:gd name="T1" fmla="*/ 297846155 h 1274"/>
                <a:gd name="T2" fmla="*/ 227062829 w 857"/>
                <a:gd name="T3" fmla="*/ 257179521 h 1274"/>
                <a:gd name="T4" fmla="*/ 211064938 w 857"/>
                <a:gd name="T5" fmla="*/ 181736269 h 1274"/>
                <a:gd name="T6" fmla="*/ 240535240 w 857"/>
                <a:gd name="T7" fmla="*/ 143594154 h 1274"/>
                <a:gd name="T8" fmla="*/ 173174247 w 857"/>
                <a:gd name="T9" fmla="*/ 142752648 h 1274"/>
                <a:gd name="T10" fmla="*/ 156614785 w 857"/>
                <a:gd name="T11" fmla="*/ 135180678 h 1274"/>
                <a:gd name="T12" fmla="*/ 157456612 w 857"/>
                <a:gd name="T13" fmla="*/ 560828 h 1274"/>
                <a:gd name="T14" fmla="*/ 118724094 w 857"/>
                <a:gd name="T15" fmla="*/ 560828 h 1274"/>
                <a:gd name="T16" fmla="*/ 101883846 w 857"/>
                <a:gd name="T17" fmla="*/ 560828 h 1274"/>
                <a:gd name="T18" fmla="*/ 91779273 w 857"/>
                <a:gd name="T19" fmla="*/ 0 h 1274"/>
                <a:gd name="T20" fmla="*/ 64554196 w 857"/>
                <a:gd name="T21" fmla="*/ 0 h 1274"/>
                <a:gd name="T22" fmla="*/ 9823257 w 857"/>
                <a:gd name="T23" fmla="*/ 0 h 1274"/>
                <a:gd name="T24" fmla="*/ 3929409 w 857"/>
                <a:gd name="T25" fmla="*/ 0 h 1274"/>
                <a:gd name="T26" fmla="*/ 2245225 w 857"/>
                <a:gd name="T27" fmla="*/ 123681855 h 1274"/>
                <a:gd name="T28" fmla="*/ 2526011 w 857"/>
                <a:gd name="T29" fmla="*/ 191552608 h 1274"/>
                <a:gd name="T30" fmla="*/ 0 w 857"/>
                <a:gd name="T31" fmla="*/ 303454962 h 1274"/>
                <a:gd name="T32" fmla="*/ 5613593 w 857"/>
                <a:gd name="T33" fmla="*/ 303735641 h 1274"/>
                <a:gd name="T34" fmla="*/ 8981430 w 857"/>
                <a:gd name="T35" fmla="*/ 304296468 h 1274"/>
                <a:gd name="T36" fmla="*/ 9823257 w 857"/>
                <a:gd name="T37" fmla="*/ 304577147 h 1274"/>
                <a:gd name="T38" fmla="*/ 10104043 w 857"/>
                <a:gd name="T39" fmla="*/ 304577147 h 1274"/>
                <a:gd name="T40" fmla="*/ 12630054 w 857"/>
                <a:gd name="T41" fmla="*/ 305137975 h 1274"/>
                <a:gd name="T42" fmla="*/ 173174247 w 857"/>
                <a:gd name="T43" fmla="*/ 356461396 h 1274"/>
                <a:gd name="T44" fmla="*/ 174858431 w 857"/>
                <a:gd name="T45" fmla="*/ 357302902 h 1274"/>
                <a:gd name="T46" fmla="*/ 175138687 w 857"/>
                <a:gd name="T47" fmla="*/ 333744428 h 1274"/>
                <a:gd name="T48" fmla="*/ 175981044 w 857"/>
                <a:gd name="T49" fmla="*/ 305137975 h 1274"/>
                <a:gd name="T50" fmla="*/ 175981044 w 857"/>
                <a:gd name="T51" fmla="*/ 297846155 h 12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57" h="1274">
                  <a:moveTo>
                    <a:pt x="627" y="1062"/>
                  </a:moveTo>
                  <a:lnTo>
                    <a:pt x="809" y="917"/>
                  </a:lnTo>
                  <a:lnTo>
                    <a:pt x="752" y="648"/>
                  </a:lnTo>
                  <a:lnTo>
                    <a:pt x="857" y="512"/>
                  </a:lnTo>
                  <a:lnTo>
                    <a:pt x="617" y="509"/>
                  </a:lnTo>
                  <a:lnTo>
                    <a:pt x="558" y="482"/>
                  </a:lnTo>
                  <a:lnTo>
                    <a:pt x="561" y="2"/>
                  </a:lnTo>
                  <a:lnTo>
                    <a:pt x="423" y="2"/>
                  </a:lnTo>
                  <a:lnTo>
                    <a:pt x="363" y="2"/>
                  </a:lnTo>
                  <a:lnTo>
                    <a:pt x="327" y="0"/>
                  </a:lnTo>
                  <a:lnTo>
                    <a:pt x="230" y="0"/>
                  </a:lnTo>
                  <a:lnTo>
                    <a:pt x="35" y="0"/>
                  </a:lnTo>
                  <a:lnTo>
                    <a:pt x="14" y="0"/>
                  </a:lnTo>
                  <a:lnTo>
                    <a:pt x="8" y="441"/>
                  </a:lnTo>
                  <a:lnTo>
                    <a:pt x="9" y="683"/>
                  </a:lnTo>
                  <a:lnTo>
                    <a:pt x="0" y="1082"/>
                  </a:lnTo>
                  <a:lnTo>
                    <a:pt x="20" y="1083"/>
                  </a:lnTo>
                  <a:lnTo>
                    <a:pt x="32" y="1085"/>
                  </a:lnTo>
                  <a:lnTo>
                    <a:pt x="35" y="1086"/>
                  </a:lnTo>
                  <a:lnTo>
                    <a:pt x="36" y="1086"/>
                  </a:lnTo>
                  <a:lnTo>
                    <a:pt x="45" y="1088"/>
                  </a:lnTo>
                  <a:lnTo>
                    <a:pt x="617" y="1271"/>
                  </a:lnTo>
                  <a:lnTo>
                    <a:pt x="623" y="1274"/>
                  </a:lnTo>
                  <a:lnTo>
                    <a:pt x="624" y="1190"/>
                  </a:lnTo>
                  <a:lnTo>
                    <a:pt x="627" y="1088"/>
                  </a:lnTo>
                  <a:lnTo>
                    <a:pt x="627" y="1062"/>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13">
              <a:extLst>
                <a:ext uri="{FF2B5EF4-FFF2-40B4-BE49-F238E27FC236}">
                  <a16:creationId xmlns:a16="http://schemas.microsoft.com/office/drawing/2014/main" id="{5B892741-80E5-4B93-9C48-3029E8BC3EEA}"/>
                </a:ext>
              </a:extLst>
            </p:cNvPr>
            <p:cNvSpPr>
              <a:spLocks/>
            </p:cNvSpPr>
            <p:nvPr/>
          </p:nvSpPr>
          <p:spPr bwMode="auto">
            <a:xfrm>
              <a:off x="2759993" y="3078742"/>
              <a:ext cx="228899" cy="203641"/>
            </a:xfrm>
            <a:custGeom>
              <a:avLst/>
              <a:gdLst>
                <a:gd name="T0" fmla="*/ 170923092 w 869"/>
                <a:gd name="T1" fmla="*/ 0 h 775"/>
                <a:gd name="T2" fmla="*/ 222004056 w 869"/>
                <a:gd name="T3" fmla="*/ 837647 h 775"/>
                <a:gd name="T4" fmla="*/ 243895444 w 869"/>
                <a:gd name="T5" fmla="*/ 22064202 h 775"/>
                <a:gd name="T6" fmla="*/ 242492068 w 869"/>
                <a:gd name="T7" fmla="*/ 129313661 h 775"/>
                <a:gd name="T8" fmla="*/ 219478086 w 869"/>
                <a:gd name="T9" fmla="*/ 193551404 h 775"/>
                <a:gd name="T10" fmla="*/ 61184314 w 869"/>
                <a:gd name="T11" fmla="*/ 191316975 h 775"/>
                <a:gd name="T12" fmla="*/ 0 w 869"/>
                <a:gd name="T13" fmla="*/ 216453781 h 775"/>
                <a:gd name="T14" fmla="*/ 51080434 w 869"/>
                <a:gd name="T15" fmla="*/ 175956062 h 775"/>
                <a:gd name="T16" fmla="*/ 35082800 w 869"/>
                <a:gd name="T17" fmla="*/ 100825738 h 775"/>
                <a:gd name="T18" fmla="*/ 64552098 w 869"/>
                <a:gd name="T19" fmla="*/ 62841489 h 775"/>
                <a:gd name="T20" fmla="*/ 70726632 w 869"/>
                <a:gd name="T21" fmla="*/ 38821897 h 775"/>
                <a:gd name="T22" fmla="*/ 110861373 w 869"/>
                <a:gd name="T23" fmla="*/ 27091669 h 775"/>
                <a:gd name="T24" fmla="*/ 111983967 w 869"/>
                <a:gd name="T25" fmla="*/ 41335894 h 775"/>
                <a:gd name="T26" fmla="*/ 162503369 w 869"/>
                <a:gd name="T27" fmla="*/ 40218680 h 775"/>
                <a:gd name="T28" fmla="*/ 162222588 w 869"/>
                <a:gd name="T29" fmla="*/ 29605138 h 775"/>
                <a:gd name="T30" fmla="*/ 170923092 w 869"/>
                <a:gd name="T31" fmla="*/ 0 h 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9" h="775">
                  <a:moveTo>
                    <a:pt x="609" y="0"/>
                  </a:moveTo>
                  <a:lnTo>
                    <a:pt x="791" y="3"/>
                  </a:lnTo>
                  <a:lnTo>
                    <a:pt x="869" y="79"/>
                  </a:lnTo>
                  <a:lnTo>
                    <a:pt x="864" y="463"/>
                  </a:lnTo>
                  <a:lnTo>
                    <a:pt x="782" y="693"/>
                  </a:lnTo>
                  <a:lnTo>
                    <a:pt x="218" y="685"/>
                  </a:lnTo>
                  <a:lnTo>
                    <a:pt x="0" y="775"/>
                  </a:lnTo>
                  <a:lnTo>
                    <a:pt x="182" y="630"/>
                  </a:lnTo>
                  <a:lnTo>
                    <a:pt x="125" y="361"/>
                  </a:lnTo>
                  <a:lnTo>
                    <a:pt x="230" y="225"/>
                  </a:lnTo>
                  <a:lnTo>
                    <a:pt x="252" y="139"/>
                  </a:lnTo>
                  <a:lnTo>
                    <a:pt x="395" y="97"/>
                  </a:lnTo>
                  <a:lnTo>
                    <a:pt x="399" y="148"/>
                  </a:lnTo>
                  <a:lnTo>
                    <a:pt x="579" y="144"/>
                  </a:lnTo>
                  <a:lnTo>
                    <a:pt x="578" y="106"/>
                  </a:lnTo>
                  <a:lnTo>
                    <a:pt x="609" y="0"/>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4">
              <a:extLst>
                <a:ext uri="{FF2B5EF4-FFF2-40B4-BE49-F238E27FC236}">
                  <a16:creationId xmlns:a16="http://schemas.microsoft.com/office/drawing/2014/main" id="{B2DCC466-ACA7-40A4-9F07-8D2E72CCA302}"/>
                </a:ext>
              </a:extLst>
            </p:cNvPr>
            <p:cNvSpPr>
              <a:spLocks/>
            </p:cNvSpPr>
            <p:nvPr/>
          </p:nvSpPr>
          <p:spPr bwMode="auto">
            <a:xfrm>
              <a:off x="3281725" y="3322638"/>
              <a:ext cx="259682" cy="153915"/>
            </a:xfrm>
            <a:custGeom>
              <a:avLst/>
              <a:gdLst>
                <a:gd name="T0" fmla="*/ 275817227 w 988"/>
                <a:gd name="T1" fmla="*/ 43122780 h 585"/>
                <a:gd name="T2" fmla="*/ 276096873 w 988"/>
                <a:gd name="T3" fmla="*/ 14280598 h 585"/>
                <a:gd name="T4" fmla="*/ 254858611 w 988"/>
                <a:gd name="T5" fmla="*/ 14280598 h 585"/>
                <a:gd name="T6" fmla="*/ 200645432 w 988"/>
                <a:gd name="T7" fmla="*/ 0 h 585"/>
                <a:gd name="T8" fmla="*/ 0 w 988"/>
                <a:gd name="T9" fmla="*/ 1120244 h 585"/>
                <a:gd name="T10" fmla="*/ 19282329 w 988"/>
                <a:gd name="T11" fmla="*/ 87365276 h 585"/>
                <a:gd name="T12" fmla="*/ 38005366 w 988"/>
                <a:gd name="T13" fmla="*/ 118446888 h 585"/>
                <a:gd name="T14" fmla="*/ 73215862 w 988"/>
                <a:gd name="T15" fmla="*/ 143648410 h 585"/>
                <a:gd name="T16" fmla="*/ 92498191 w 988"/>
                <a:gd name="T17" fmla="*/ 154569334 h 585"/>
                <a:gd name="T18" fmla="*/ 105073255 w 988"/>
                <a:gd name="T19" fmla="*/ 147008613 h 585"/>
                <a:gd name="T20" fmla="*/ 155374568 w 988"/>
                <a:gd name="T21" fmla="*/ 163809627 h 585"/>
                <a:gd name="T22" fmla="*/ 161242895 w 988"/>
                <a:gd name="T23" fmla="*/ 163249770 h 585"/>
                <a:gd name="T24" fmla="*/ 161242895 w 988"/>
                <a:gd name="T25" fmla="*/ 162969841 h 585"/>
                <a:gd name="T26" fmla="*/ 159286434 w 988"/>
                <a:gd name="T27" fmla="*/ 156529364 h 585"/>
                <a:gd name="T28" fmla="*/ 152859343 w 988"/>
                <a:gd name="T29" fmla="*/ 149808958 h 585"/>
                <a:gd name="T30" fmla="*/ 153418106 w 988"/>
                <a:gd name="T31" fmla="*/ 148968643 h 585"/>
                <a:gd name="T32" fmla="*/ 179686287 w 988"/>
                <a:gd name="T33" fmla="*/ 120406918 h 585"/>
                <a:gd name="T34" fmla="*/ 200645432 w 988"/>
                <a:gd name="T35" fmla="*/ 107806422 h 585"/>
                <a:gd name="T36" fmla="*/ 252623033 w 988"/>
                <a:gd name="T37" fmla="*/ 106686178 h 585"/>
                <a:gd name="T38" fmla="*/ 254858611 w 988"/>
                <a:gd name="T39" fmla="*/ 106686178 h 585"/>
                <a:gd name="T40" fmla="*/ 274420057 w 988"/>
                <a:gd name="T41" fmla="*/ 102486189 h 585"/>
                <a:gd name="T42" fmla="*/ 274978819 w 988"/>
                <a:gd name="T43" fmla="*/ 102486189 h 585"/>
                <a:gd name="T44" fmla="*/ 274978819 w 988"/>
                <a:gd name="T45" fmla="*/ 101925802 h 585"/>
                <a:gd name="T46" fmla="*/ 275258465 w 988"/>
                <a:gd name="T47" fmla="*/ 101645873 h 585"/>
                <a:gd name="T48" fmla="*/ 275258465 w 988"/>
                <a:gd name="T49" fmla="*/ 101925802 h 585"/>
                <a:gd name="T50" fmla="*/ 275817227 w 988"/>
                <a:gd name="T51" fmla="*/ 101645873 h 585"/>
                <a:gd name="T52" fmla="*/ 275817227 w 988"/>
                <a:gd name="T53" fmla="*/ 57123449 h 585"/>
                <a:gd name="T54" fmla="*/ 275817227 w 988"/>
                <a:gd name="T55" fmla="*/ 43122780 h 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8" h="585">
                  <a:moveTo>
                    <a:pt x="987" y="154"/>
                  </a:moveTo>
                  <a:lnTo>
                    <a:pt x="988" y="51"/>
                  </a:lnTo>
                  <a:lnTo>
                    <a:pt x="912" y="51"/>
                  </a:lnTo>
                  <a:lnTo>
                    <a:pt x="718" y="0"/>
                  </a:lnTo>
                  <a:lnTo>
                    <a:pt x="0" y="4"/>
                  </a:lnTo>
                  <a:lnTo>
                    <a:pt x="69" y="312"/>
                  </a:lnTo>
                  <a:lnTo>
                    <a:pt x="136" y="423"/>
                  </a:lnTo>
                  <a:lnTo>
                    <a:pt x="262" y="513"/>
                  </a:lnTo>
                  <a:lnTo>
                    <a:pt x="331" y="552"/>
                  </a:lnTo>
                  <a:lnTo>
                    <a:pt x="376" y="525"/>
                  </a:lnTo>
                  <a:lnTo>
                    <a:pt x="556" y="585"/>
                  </a:lnTo>
                  <a:lnTo>
                    <a:pt x="577" y="583"/>
                  </a:lnTo>
                  <a:lnTo>
                    <a:pt x="577" y="582"/>
                  </a:lnTo>
                  <a:lnTo>
                    <a:pt x="570" y="559"/>
                  </a:lnTo>
                  <a:lnTo>
                    <a:pt x="547" y="535"/>
                  </a:lnTo>
                  <a:lnTo>
                    <a:pt x="549" y="532"/>
                  </a:lnTo>
                  <a:lnTo>
                    <a:pt x="643" y="430"/>
                  </a:lnTo>
                  <a:lnTo>
                    <a:pt x="718" y="385"/>
                  </a:lnTo>
                  <a:lnTo>
                    <a:pt x="904" y="381"/>
                  </a:lnTo>
                  <a:lnTo>
                    <a:pt x="912" y="381"/>
                  </a:lnTo>
                  <a:lnTo>
                    <a:pt x="982" y="366"/>
                  </a:lnTo>
                  <a:lnTo>
                    <a:pt x="984" y="366"/>
                  </a:lnTo>
                  <a:lnTo>
                    <a:pt x="984" y="364"/>
                  </a:lnTo>
                  <a:lnTo>
                    <a:pt x="985" y="363"/>
                  </a:lnTo>
                  <a:lnTo>
                    <a:pt x="985" y="364"/>
                  </a:lnTo>
                  <a:lnTo>
                    <a:pt x="987" y="363"/>
                  </a:lnTo>
                  <a:lnTo>
                    <a:pt x="987" y="204"/>
                  </a:lnTo>
                  <a:lnTo>
                    <a:pt x="987" y="154"/>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5">
              <a:extLst>
                <a:ext uri="{FF2B5EF4-FFF2-40B4-BE49-F238E27FC236}">
                  <a16:creationId xmlns:a16="http://schemas.microsoft.com/office/drawing/2014/main" id="{C8C0A83E-FC07-4243-BB04-8D9FF34FDEB9}"/>
                </a:ext>
              </a:extLst>
            </p:cNvPr>
            <p:cNvSpPr>
              <a:spLocks/>
            </p:cNvSpPr>
            <p:nvPr/>
          </p:nvSpPr>
          <p:spPr bwMode="auto">
            <a:xfrm>
              <a:off x="3073348" y="3456031"/>
              <a:ext cx="360713" cy="177595"/>
            </a:xfrm>
            <a:custGeom>
              <a:avLst/>
              <a:gdLst>
                <a:gd name="T0" fmla="*/ 294707943 w 1372"/>
                <a:gd name="T1" fmla="*/ 1400177 h 675"/>
                <a:gd name="T2" fmla="*/ 314001032 w 1372"/>
                <a:gd name="T3" fmla="*/ 12320605 h 675"/>
                <a:gd name="T4" fmla="*/ 326583367 w 1372"/>
                <a:gd name="T5" fmla="*/ 4760390 h 675"/>
                <a:gd name="T6" fmla="*/ 376912705 w 1372"/>
                <a:gd name="T7" fmla="*/ 21561455 h 675"/>
                <a:gd name="T8" fmla="*/ 383623460 w 1372"/>
                <a:gd name="T9" fmla="*/ 33322201 h 675"/>
                <a:gd name="T10" fmla="*/ 368244933 w 1372"/>
                <a:gd name="T11" fmla="*/ 59363587 h 675"/>
                <a:gd name="T12" fmla="*/ 346715102 w 1372"/>
                <a:gd name="T13" fmla="*/ 54603726 h 675"/>
                <a:gd name="T14" fmla="*/ 346435377 w 1372"/>
                <a:gd name="T15" fmla="*/ 54323268 h 675"/>
                <a:gd name="T16" fmla="*/ 345876456 w 1372"/>
                <a:gd name="T17" fmla="*/ 54323268 h 675"/>
                <a:gd name="T18" fmla="*/ 314001032 w 1372"/>
                <a:gd name="T19" fmla="*/ 48443159 h 675"/>
                <a:gd name="T20" fmla="*/ 313721307 w 1372"/>
                <a:gd name="T21" fmla="*/ 48443159 h 675"/>
                <a:gd name="T22" fmla="*/ 313721307 w 1372"/>
                <a:gd name="T23" fmla="*/ 47883300 h 675"/>
                <a:gd name="T24" fmla="*/ 313161857 w 1372"/>
                <a:gd name="T25" fmla="*/ 47883300 h 675"/>
                <a:gd name="T26" fmla="*/ 312882661 w 1372"/>
                <a:gd name="T27" fmla="*/ 47883300 h 675"/>
                <a:gd name="T28" fmla="*/ 268424373 w 1372"/>
                <a:gd name="T29" fmla="*/ 68044579 h 675"/>
                <a:gd name="T30" fmla="*/ 259476877 w 1372"/>
                <a:gd name="T31" fmla="*/ 75604793 h 675"/>
                <a:gd name="T32" fmla="*/ 205512700 w 1372"/>
                <a:gd name="T33" fmla="*/ 108926994 h 675"/>
                <a:gd name="T34" fmla="*/ 205512700 w 1372"/>
                <a:gd name="T35" fmla="*/ 109206924 h 675"/>
                <a:gd name="T36" fmla="*/ 163571408 w 1372"/>
                <a:gd name="T37" fmla="*/ 129368202 h 675"/>
                <a:gd name="T38" fmla="*/ 151268270 w 1372"/>
                <a:gd name="T39" fmla="*/ 135808698 h 675"/>
                <a:gd name="T40" fmla="*/ 133653001 w 1372"/>
                <a:gd name="T41" fmla="*/ 137768735 h 675"/>
                <a:gd name="T42" fmla="*/ 143439144 w 1372"/>
                <a:gd name="T43" fmla="*/ 129928590 h 675"/>
                <a:gd name="T44" fmla="*/ 143718869 w 1372"/>
                <a:gd name="T45" fmla="*/ 129928590 h 675"/>
                <a:gd name="T46" fmla="*/ 143718869 w 1372"/>
                <a:gd name="T47" fmla="*/ 129368202 h 675"/>
                <a:gd name="T48" fmla="*/ 148472607 w 1372"/>
                <a:gd name="T49" fmla="*/ 120687740 h 675"/>
                <a:gd name="T50" fmla="*/ 120790942 w 1372"/>
                <a:gd name="T51" fmla="*/ 132448485 h 675"/>
                <a:gd name="T52" fmla="*/ 120232020 w 1372"/>
                <a:gd name="T53" fmla="*/ 132448485 h 675"/>
                <a:gd name="T54" fmla="*/ 119952296 w 1372"/>
                <a:gd name="T55" fmla="*/ 132448485 h 675"/>
                <a:gd name="T56" fmla="*/ 116876379 w 1372"/>
                <a:gd name="T57" fmla="*/ 140289159 h 675"/>
                <a:gd name="T58" fmla="*/ 108488332 w 1372"/>
                <a:gd name="T59" fmla="*/ 141689336 h 675"/>
                <a:gd name="T60" fmla="*/ 107649686 w 1372"/>
                <a:gd name="T61" fmla="*/ 143649372 h 675"/>
                <a:gd name="T62" fmla="*/ 97304093 w 1372"/>
                <a:gd name="T63" fmla="*/ 147569444 h 675"/>
                <a:gd name="T64" fmla="*/ 43059663 w 1372"/>
                <a:gd name="T65" fmla="*/ 147009585 h 675"/>
                <a:gd name="T66" fmla="*/ 43059663 w 1372"/>
                <a:gd name="T67" fmla="*/ 160170508 h 675"/>
                <a:gd name="T68" fmla="*/ 54523626 w 1372"/>
                <a:gd name="T69" fmla="*/ 187332141 h 675"/>
                <a:gd name="T70" fmla="*/ 43059663 w 1372"/>
                <a:gd name="T71" fmla="*/ 189012248 h 675"/>
                <a:gd name="T72" fmla="*/ 0 w 1372"/>
                <a:gd name="T73" fmla="*/ 164370509 h 675"/>
                <a:gd name="T74" fmla="*/ 43059663 w 1372"/>
                <a:gd name="T75" fmla="*/ 121807987 h 675"/>
                <a:gd name="T76" fmla="*/ 79688296 w 1372"/>
                <a:gd name="T77" fmla="*/ 68044579 h 675"/>
                <a:gd name="T78" fmla="*/ 86399051 w 1372"/>
                <a:gd name="T79" fmla="*/ 20721137 h 675"/>
                <a:gd name="T80" fmla="*/ 92271159 w 1372"/>
                <a:gd name="T81" fmla="*/ 6720426 h 675"/>
                <a:gd name="T82" fmla="*/ 97304093 w 1372"/>
                <a:gd name="T83" fmla="*/ 0 h 675"/>
                <a:gd name="T84" fmla="*/ 294707943 w 1372"/>
                <a:gd name="T85" fmla="*/ 1400177 h 6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72" h="675">
                  <a:moveTo>
                    <a:pt x="1054" y="5"/>
                  </a:moveTo>
                  <a:lnTo>
                    <a:pt x="1123" y="44"/>
                  </a:lnTo>
                  <a:lnTo>
                    <a:pt x="1168" y="17"/>
                  </a:lnTo>
                  <a:lnTo>
                    <a:pt x="1348" y="77"/>
                  </a:lnTo>
                  <a:lnTo>
                    <a:pt x="1372" y="119"/>
                  </a:lnTo>
                  <a:lnTo>
                    <a:pt x="1317" y="212"/>
                  </a:lnTo>
                  <a:lnTo>
                    <a:pt x="1240" y="195"/>
                  </a:lnTo>
                  <a:lnTo>
                    <a:pt x="1239" y="194"/>
                  </a:lnTo>
                  <a:lnTo>
                    <a:pt x="1237" y="194"/>
                  </a:lnTo>
                  <a:lnTo>
                    <a:pt x="1123" y="173"/>
                  </a:lnTo>
                  <a:lnTo>
                    <a:pt x="1122" y="173"/>
                  </a:lnTo>
                  <a:lnTo>
                    <a:pt x="1122" y="171"/>
                  </a:lnTo>
                  <a:lnTo>
                    <a:pt x="1120" y="171"/>
                  </a:lnTo>
                  <a:lnTo>
                    <a:pt x="1119" y="171"/>
                  </a:lnTo>
                  <a:lnTo>
                    <a:pt x="960" y="243"/>
                  </a:lnTo>
                  <a:lnTo>
                    <a:pt x="928" y="270"/>
                  </a:lnTo>
                  <a:lnTo>
                    <a:pt x="735" y="389"/>
                  </a:lnTo>
                  <a:lnTo>
                    <a:pt x="735" y="390"/>
                  </a:lnTo>
                  <a:lnTo>
                    <a:pt x="585" y="462"/>
                  </a:lnTo>
                  <a:lnTo>
                    <a:pt x="541" y="485"/>
                  </a:lnTo>
                  <a:lnTo>
                    <a:pt x="478" y="492"/>
                  </a:lnTo>
                  <a:lnTo>
                    <a:pt x="513" y="464"/>
                  </a:lnTo>
                  <a:lnTo>
                    <a:pt x="514" y="464"/>
                  </a:lnTo>
                  <a:lnTo>
                    <a:pt x="514" y="462"/>
                  </a:lnTo>
                  <a:lnTo>
                    <a:pt x="531" y="431"/>
                  </a:lnTo>
                  <a:lnTo>
                    <a:pt x="432" y="473"/>
                  </a:lnTo>
                  <a:lnTo>
                    <a:pt x="430" y="473"/>
                  </a:lnTo>
                  <a:lnTo>
                    <a:pt x="429" y="473"/>
                  </a:lnTo>
                  <a:lnTo>
                    <a:pt x="418" y="501"/>
                  </a:lnTo>
                  <a:lnTo>
                    <a:pt x="388" y="506"/>
                  </a:lnTo>
                  <a:lnTo>
                    <a:pt x="385" y="513"/>
                  </a:lnTo>
                  <a:lnTo>
                    <a:pt x="348" y="527"/>
                  </a:lnTo>
                  <a:lnTo>
                    <a:pt x="154" y="525"/>
                  </a:lnTo>
                  <a:lnTo>
                    <a:pt x="154" y="572"/>
                  </a:lnTo>
                  <a:lnTo>
                    <a:pt x="195" y="669"/>
                  </a:lnTo>
                  <a:lnTo>
                    <a:pt x="154" y="675"/>
                  </a:lnTo>
                  <a:lnTo>
                    <a:pt x="0" y="587"/>
                  </a:lnTo>
                  <a:lnTo>
                    <a:pt x="154" y="435"/>
                  </a:lnTo>
                  <a:lnTo>
                    <a:pt x="285" y="243"/>
                  </a:lnTo>
                  <a:lnTo>
                    <a:pt x="309" y="74"/>
                  </a:lnTo>
                  <a:lnTo>
                    <a:pt x="330" y="24"/>
                  </a:lnTo>
                  <a:lnTo>
                    <a:pt x="348" y="0"/>
                  </a:lnTo>
                  <a:lnTo>
                    <a:pt x="1054" y="5"/>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6">
              <a:extLst>
                <a:ext uri="{FF2B5EF4-FFF2-40B4-BE49-F238E27FC236}">
                  <a16:creationId xmlns:a16="http://schemas.microsoft.com/office/drawing/2014/main" id="{27284917-A2A9-4221-AF54-7960DCCFE29A}"/>
                </a:ext>
              </a:extLst>
            </p:cNvPr>
            <p:cNvSpPr>
              <a:spLocks/>
            </p:cNvSpPr>
            <p:nvPr/>
          </p:nvSpPr>
          <p:spPr bwMode="auto">
            <a:xfrm>
              <a:off x="3192534" y="3133993"/>
              <a:ext cx="264418" cy="149180"/>
            </a:xfrm>
            <a:custGeom>
              <a:avLst/>
              <a:gdLst>
                <a:gd name="T0" fmla="*/ 238939457 w 1006"/>
                <a:gd name="T1" fmla="*/ 10360571 h 567"/>
                <a:gd name="T2" fmla="*/ 241454732 w 1006"/>
                <a:gd name="T3" fmla="*/ 10360571 h 567"/>
                <a:gd name="T4" fmla="*/ 267723968 w 1006"/>
                <a:gd name="T5" fmla="*/ 12040678 h 567"/>
                <a:gd name="T6" fmla="*/ 281138238 w 1006"/>
                <a:gd name="T7" fmla="*/ 12880996 h 567"/>
                <a:gd name="T8" fmla="*/ 240895958 w 1006"/>
                <a:gd name="T9" fmla="*/ 67204279 h 567"/>
                <a:gd name="T10" fmla="*/ 228320114 w 1006"/>
                <a:gd name="T11" fmla="*/ 103606773 h 567"/>
                <a:gd name="T12" fmla="*/ 123521763 w 1006"/>
                <a:gd name="T13" fmla="*/ 158770373 h 567"/>
                <a:gd name="T14" fmla="*/ 65393968 w 1006"/>
                <a:gd name="T15" fmla="*/ 123488127 h 567"/>
                <a:gd name="T16" fmla="*/ 65393968 w 1006"/>
                <a:gd name="T17" fmla="*/ 103606773 h 567"/>
                <a:gd name="T18" fmla="*/ 0 w 1006"/>
                <a:gd name="T19" fmla="*/ 51523457 h 567"/>
                <a:gd name="T20" fmla="*/ 12017071 w 1006"/>
                <a:gd name="T21" fmla="*/ 42282604 h 567"/>
                <a:gd name="T22" fmla="*/ 24592386 w 1006"/>
                <a:gd name="T23" fmla="*/ 19321495 h 567"/>
                <a:gd name="T24" fmla="*/ 29343284 w 1006"/>
                <a:gd name="T25" fmla="*/ 0 h 567"/>
                <a:gd name="T26" fmla="*/ 29622936 w 1006"/>
                <a:gd name="T27" fmla="*/ 0 h 567"/>
                <a:gd name="T28" fmla="*/ 124360188 w 1006"/>
                <a:gd name="T29" fmla="*/ 4480462 h 567"/>
                <a:gd name="T30" fmla="*/ 198138405 w 1006"/>
                <a:gd name="T31" fmla="*/ 9240853 h 567"/>
                <a:gd name="T32" fmla="*/ 238939457 w 1006"/>
                <a:gd name="T33" fmla="*/ 10360571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6" h="567">
                  <a:moveTo>
                    <a:pt x="855" y="37"/>
                  </a:moveTo>
                  <a:lnTo>
                    <a:pt x="864" y="37"/>
                  </a:lnTo>
                  <a:lnTo>
                    <a:pt x="958" y="43"/>
                  </a:lnTo>
                  <a:lnTo>
                    <a:pt x="1006" y="46"/>
                  </a:lnTo>
                  <a:lnTo>
                    <a:pt x="862" y="240"/>
                  </a:lnTo>
                  <a:lnTo>
                    <a:pt x="817" y="370"/>
                  </a:lnTo>
                  <a:lnTo>
                    <a:pt x="442" y="567"/>
                  </a:lnTo>
                  <a:lnTo>
                    <a:pt x="234" y="441"/>
                  </a:lnTo>
                  <a:lnTo>
                    <a:pt x="234" y="370"/>
                  </a:lnTo>
                  <a:lnTo>
                    <a:pt x="0" y="184"/>
                  </a:lnTo>
                  <a:lnTo>
                    <a:pt x="43" y="151"/>
                  </a:lnTo>
                  <a:lnTo>
                    <a:pt x="88" y="69"/>
                  </a:lnTo>
                  <a:lnTo>
                    <a:pt x="105" y="0"/>
                  </a:lnTo>
                  <a:lnTo>
                    <a:pt x="106" y="0"/>
                  </a:lnTo>
                  <a:lnTo>
                    <a:pt x="445" y="16"/>
                  </a:lnTo>
                  <a:lnTo>
                    <a:pt x="709" y="33"/>
                  </a:lnTo>
                  <a:lnTo>
                    <a:pt x="855" y="3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17">
              <a:extLst>
                <a:ext uri="{FF2B5EF4-FFF2-40B4-BE49-F238E27FC236}">
                  <a16:creationId xmlns:a16="http://schemas.microsoft.com/office/drawing/2014/main" id="{4A76AA42-76AB-456A-A0B6-CD72B555994F}"/>
                </a:ext>
              </a:extLst>
            </p:cNvPr>
            <p:cNvSpPr>
              <a:spLocks/>
            </p:cNvSpPr>
            <p:nvPr/>
          </p:nvSpPr>
          <p:spPr bwMode="auto">
            <a:xfrm>
              <a:off x="3281725" y="3145833"/>
              <a:ext cx="299147" cy="190223"/>
            </a:xfrm>
            <a:custGeom>
              <a:avLst/>
              <a:gdLst>
                <a:gd name="T0" fmla="*/ 290985526 w 1138"/>
                <a:gd name="T1" fmla="*/ 80587553 h 722"/>
                <a:gd name="T2" fmla="*/ 276170789 w 1138"/>
                <a:gd name="T3" fmla="*/ 202732427 h 722"/>
                <a:gd name="T4" fmla="*/ 254927044 w 1138"/>
                <a:gd name="T5" fmla="*/ 202732427 h 722"/>
                <a:gd name="T6" fmla="*/ 200698688 w 1138"/>
                <a:gd name="T7" fmla="*/ 188411910 h 722"/>
                <a:gd name="T8" fmla="*/ 0 w 1138"/>
                <a:gd name="T9" fmla="*/ 189535295 h 722"/>
                <a:gd name="T10" fmla="*/ 20964590 w 1138"/>
                <a:gd name="T11" fmla="*/ 153032151 h 722"/>
                <a:gd name="T12" fmla="*/ 25436874 w 1138"/>
                <a:gd name="T13" fmla="*/ 148258821 h 722"/>
                <a:gd name="T14" fmla="*/ 28790954 w 1138"/>
                <a:gd name="T15" fmla="*/ 146292896 h 722"/>
                <a:gd name="T16" fmla="*/ 133612846 w 1138"/>
                <a:gd name="T17" fmla="*/ 90976751 h 722"/>
                <a:gd name="T18" fmla="*/ 146191706 w 1138"/>
                <a:gd name="T19" fmla="*/ 54473606 h 722"/>
                <a:gd name="T20" fmla="*/ 186443317 w 1138"/>
                <a:gd name="T21" fmla="*/ 0 h 722"/>
                <a:gd name="T22" fmla="*/ 198742493 w 1138"/>
                <a:gd name="T23" fmla="*/ 561693 h 722"/>
                <a:gd name="T24" fmla="*/ 224738204 w 1138"/>
                <a:gd name="T25" fmla="*/ 1684549 h 722"/>
                <a:gd name="T26" fmla="*/ 272537025 w 1138"/>
                <a:gd name="T27" fmla="*/ 4211636 h 722"/>
                <a:gd name="T28" fmla="*/ 286233559 w 1138"/>
                <a:gd name="T29" fmla="*/ 5054176 h 722"/>
                <a:gd name="T30" fmla="*/ 301327979 w 1138"/>
                <a:gd name="T31" fmla="*/ 6458408 h 722"/>
                <a:gd name="T32" fmla="*/ 305520580 w 1138"/>
                <a:gd name="T33" fmla="*/ 6458408 h 722"/>
                <a:gd name="T34" fmla="*/ 305520580 w 1138"/>
                <a:gd name="T35" fmla="*/ 37064838 h 722"/>
                <a:gd name="T36" fmla="*/ 318099440 w 1138"/>
                <a:gd name="T37" fmla="*/ 79183321 h 722"/>
                <a:gd name="T38" fmla="*/ 290985526 w 1138"/>
                <a:gd name="T39" fmla="*/ 80587553 h 7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38" h="722">
                  <a:moveTo>
                    <a:pt x="1041" y="287"/>
                  </a:moveTo>
                  <a:lnTo>
                    <a:pt x="988" y="722"/>
                  </a:lnTo>
                  <a:lnTo>
                    <a:pt x="912" y="722"/>
                  </a:lnTo>
                  <a:lnTo>
                    <a:pt x="718" y="671"/>
                  </a:lnTo>
                  <a:lnTo>
                    <a:pt x="0" y="675"/>
                  </a:lnTo>
                  <a:lnTo>
                    <a:pt x="75" y="545"/>
                  </a:lnTo>
                  <a:lnTo>
                    <a:pt x="91" y="528"/>
                  </a:lnTo>
                  <a:lnTo>
                    <a:pt x="103" y="521"/>
                  </a:lnTo>
                  <a:lnTo>
                    <a:pt x="478" y="324"/>
                  </a:lnTo>
                  <a:lnTo>
                    <a:pt x="523" y="194"/>
                  </a:lnTo>
                  <a:lnTo>
                    <a:pt x="667" y="0"/>
                  </a:lnTo>
                  <a:lnTo>
                    <a:pt x="711" y="2"/>
                  </a:lnTo>
                  <a:lnTo>
                    <a:pt x="804" y="6"/>
                  </a:lnTo>
                  <a:lnTo>
                    <a:pt x="975" y="15"/>
                  </a:lnTo>
                  <a:lnTo>
                    <a:pt x="1024" y="18"/>
                  </a:lnTo>
                  <a:lnTo>
                    <a:pt x="1078" y="23"/>
                  </a:lnTo>
                  <a:lnTo>
                    <a:pt x="1093" y="23"/>
                  </a:lnTo>
                  <a:lnTo>
                    <a:pt x="1093" y="132"/>
                  </a:lnTo>
                  <a:lnTo>
                    <a:pt x="1138" y="282"/>
                  </a:lnTo>
                  <a:lnTo>
                    <a:pt x="1041" y="28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18">
              <a:extLst>
                <a:ext uri="{FF2B5EF4-FFF2-40B4-BE49-F238E27FC236}">
                  <a16:creationId xmlns:a16="http://schemas.microsoft.com/office/drawing/2014/main" id="{DC4F9AD8-A715-4761-91A5-887C472FEF35}"/>
                </a:ext>
              </a:extLst>
            </p:cNvPr>
            <p:cNvSpPr>
              <a:spLocks/>
            </p:cNvSpPr>
            <p:nvPr/>
          </p:nvSpPr>
          <p:spPr bwMode="auto">
            <a:xfrm>
              <a:off x="3113603" y="3182141"/>
              <a:ext cx="236793" cy="293623"/>
            </a:xfrm>
            <a:custGeom>
              <a:avLst/>
              <a:gdLst>
                <a:gd name="T0" fmla="*/ 199652467 w 900"/>
                <a:gd name="T1" fmla="*/ 114171588 h 1115"/>
                <a:gd name="T2" fmla="*/ 178650900 w 900"/>
                <a:gd name="T3" fmla="*/ 150638977 h 1115"/>
                <a:gd name="T4" fmla="*/ 197972363 w 900"/>
                <a:gd name="T5" fmla="*/ 237039355 h 1115"/>
                <a:gd name="T6" fmla="*/ 216733437 w 900"/>
                <a:gd name="T7" fmla="*/ 268176964 h 1115"/>
                <a:gd name="T8" fmla="*/ 252015625 w 900"/>
                <a:gd name="T9" fmla="*/ 293423904 h 1115"/>
                <a:gd name="T10" fmla="*/ 54323192 w 900"/>
                <a:gd name="T11" fmla="*/ 292021414 h 1115"/>
                <a:gd name="T12" fmla="*/ 49282879 w 900"/>
                <a:gd name="T13" fmla="*/ 298753684 h 1115"/>
                <a:gd name="T14" fmla="*/ 43402779 w 900"/>
                <a:gd name="T15" fmla="*/ 312779643 h 1115"/>
                <a:gd name="T16" fmla="*/ 31081662 w 900"/>
                <a:gd name="T17" fmla="*/ 298753684 h 1115"/>
                <a:gd name="T18" fmla="*/ 0 w 900"/>
                <a:gd name="T19" fmla="*/ 282483634 h 1115"/>
                <a:gd name="T20" fmla="*/ 3920067 w 900"/>
                <a:gd name="T21" fmla="*/ 200291256 h 1115"/>
                <a:gd name="T22" fmla="*/ 24361775 w 900"/>
                <a:gd name="T23" fmla="*/ 175605207 h 1115"/>
                <a:gd name="T24" fmla="*/ 54323192 w 900"/>
                <a:gd name="T25" fmla="*/ 61433619 h 1115"/>
                <a:gd name="T26" fmla="*/ 83725279 w 900"/>
                <a:gd name="T27" fmla="*/ 0 h 1115"/>
                <a:gd name="T28" fmla="*/ 149249342 w 900"/>
                <a:gd name="T29" fmla="*/ 52176549 h 1115"/>
                <a:gd name="T30" fmla="*/ 149249342 w 900"/>
                <a:gd name="T31" fmla="*/ 72093708 h 1115"/>
                <a:gd name="T32" fmla="*/ 207493129 w 900"/>
                <a:gd name="T33" fmla="*/ 107439318 h 1115"/>
                <a:gd name="T34" fmla="*/ 204132921 w 900"/>
                <a:gd name="T35" fmla="*/ 109402698 h 1115"/>
                <a:gd name="T36" fmla="*/ 199652467 w 900"/>
                <a:gd name="T37" fmla="*/ 114171588 h 1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0" h="1115">
                  <a:moveTo>
                    <a:pt x="713" y="407"/>
                  </a:moveTo>
                  <a:lnTo>
                    <a:pt x="638" y="537"/>
                  </a:lnTo>
                  <a:lnTo>
                    <a:pt x="707" y="845"/>
                  </a:lnTo>
                  <a:lnTo>
                    <a:pt x="774" y="956"/>
                  </a:lnTo>
                  <a:lnTo>
                    <a:pt x="900" y="1046"/>
                  </a:lnTo>
                  <a:lnTo>
                    <a:pt x="194" y="1041"/>
                  </a:lnTo>
                  <a:lnTo>
                    <a:pt x="176" y="1065"/>
                  </a:lnTo>
                  <a:lnTo>
                    <a:pt x="155" y="1115"/>
                  </a:lnTo>
                  <a:lnTo>
                    <a:pt x="111" y="1065"/>
                  </a:lnTo>
                  <a:lnTo>
                    <a:pt x="0" y="1007"/>
                  </a:lnTo>
                  <a:lnTo>
                    <a:pt x="14" y="714"/>
                  </a:lnTo>
                  <a:lnTo>
                    <a:pt x="87" y="626"/>
                  </a:lnTo>
                  <a:lnTo>
                    <a:pt x="194" y="219"/>
                  </a:lnTo>
                  <a:lnTo>
                    <a:pt x="299" y="0"/>
                  </a:lnTo>
                  <a:lnTo>
                    <a:pt x="533" y="186"/>
                  </a:lnTo>
                  <a:lnTo>
                    <a:pt x="533" y="257"/>
                  </a:lnTo>
                  <a:lnTo>
                    <a:pt x="741" y="383"/>
                  </a:lnTo>
                  <a:lnTo>
                    <a:pt x="729" y="390"/>
                  </a:lnTo>
                  <a:lnTo>
                    <a:pt x="713" y="40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19">
              <a:extLst>
                <a:ext uri="{FF2B5EF4-FFF2-40B4-BE49-F238E27FC236}">
                  <a16:creationId xmlns:a16="http://schemas.microsoft.com/office/drawing/2014/main" id="{61731FDE-32BD-4293-B733-0ACE9AF66E33}"/>
                </a:ext>
              </a:extLst>
            </p:cNvPr>
            <p:cNvSpPr>
              <a:spLocks/>
            </p:cNvSpPr>
            <p:nvPr/>
          </p:nvSpPr>
          <p:spPr bwMode="auto">
            <a:xfrm>
              <a:off x="3830294" y="3342370"/>
              <a:ext cx="199694" cy="202062"/>
            </a:xfrm>
            <a:custGeom>
              <a:avLst/>
              <a:gdLst>
                <a:gd name="T0" fmla="*/ 211136869 w 760"/>
                <a:gd name="T1" fmla="*/ 182934433 h 769"/>
                <a:gd name="T2" fmla="*/ 212254057 w 760"/>
                <a:gd name="T3" fmla="*/ 188799488 h 769"/>
                <a:gd name="T4" fmla="*/ 192983360 w 760"/>
                <a:gd name="T5" fmla="*/ 213936042 h 769"/>
                <a:gd name="T6" fmla="*/ 158632213 w 760"/>
                <a:gd name="T7" fmla="*/ 213656476 h 769"/>
                <a:gd name="T8" fmla="*/ 50549842 w 760"/>
                <a:gd name="T9" fmla="*/ 214494643 h 769"/>
                <a:gd name="T10" fmla="*/ 20945950 w 760"/>
                <a:gd name="T11" fmla="*/ 214773680 h 769"/>
                <a:gd name="T12" fmla="*/ 6144004 w 760"/>
                <a:gd name="T13" fmla="*/ 214773680 h 769"/>
                <a:gd name="T14" fmla="*/ 6144004 w 760"/>
                <a:gd name="T15" fmla="*/ 178745184 h 769"/>
                <a:gd name="T16" fmla="*/ 0 w 760"/>
                <a:gd name="T17" fmla="*/ 0 h 769"/>
                <a:gd name="T18" fmla="*/ 14243352 w 760"/>
                <a:gd name="T19" fmla="*/ 0 h 769"/>
                <a:gd name="T20" fmla="*/ 36306490 w 760"/>
                <a:gd name="T21" fmla="*/ 0 h 769"/>
                <a:gd name="T22" fmla="*/ 51108436 w 760"/>
                <a:gd name="T23" fmla="*/ 0 h 769"/>
                <a:gd name="T24" fmla="*/ 61442158 w 760"/>
                <a:gd name="T25" fmla="*/ 66191409 h 769"/>
                <a:gd name="T26" fmla="*/ 104730808 w 760"/>
                <a:gd name="T27" fmla="*/ 77083880 h 769"/>
                <a:gd name="T28" fmla="*/ 211136869 w 760"/>
                <a:gd name="T29" fmla="*/ 182934433 h 7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60" h="769">
                  <a:moveTo>
                    <a:pt x="756" y="655"/>
                  </a:moveTo>
                  <a:lnTo>
                    <a:pt x="760" y="676"/>
                  </a:lnTo>
                  <a:lnTo>
                    <a:pt x="691" y="766"/>
                  </a:lnTo>
                  <a:lnTo>
                    <a:pt x="568" y="765"/>
                  </a:lnTo>
                  <a:lnTo>
                    <a:pt x="181" y="768"/>
                  </a:lnTo>
                  <a:lnTo>
                    <a:pt x="75" y="769"/>
                  </a:lnTo>
                  <a:lnTo>
                    <a:pt x="22" y="769"/>
                  </a:lnTo>
                  <a:lnTo>
                    <a:pt x="22" y="640"/>
                  </a:lnTo>
                  <a:lnTo>
                    <a:pt x="0" y="0"/>
                  </a:lnTo>
                  <a:lnTo>
                    <a:pt x="51" y="0"/>
                  </a:lnTo>
                  <a:lnTo>
                    <a:pt x="130" y="0"/>
                  </a:lnTo>
                  <a:lnTo>
                    <a:pt x="183" y="0"/>
                  </a:lnTo>
                  <a:lnTo>
                    <a:pt x="220" y="237"/>
                  </a:lnTo>
                  <a:lnTo>
                    <a:pt x="375" y="276"/>
                  </a:lnTo>
                  <a:lnTo>
                    <a:pt x="756" y="655"/>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0">
              <a:extLst>
                <a:ext uri="{FF2B5EF4-FFF2-40B4-BE49-F238E27FC236}">
                  <a16:creationId xmlns:a16="http://schemas.microsoft.com/office/drawing/2014/main" id="{781F45F7-9693-410C-B40B-ECF31C23A619}"/>
                </a:ext>
              </a:extLst>
            </p:cNvPr>
            <p:cNvSpPr>
              <a:spLocks/>
            </p:cNvSpPr>
            <p:nvPr/>
          </p:nvSpPr>
          <p:spPr bwMode="auto">
            <a:xfrm>
              <a:off x="3805825" y="3543644"/>
              <a:ext cx="206009" cy="248632"/>
            </a:xfrm>
            <a:custGeom>
              <a:avLst/>
              <a:gdLst>
                <a:gd name="T0" fmla="*/ 212252727 w 783"/>
                <a:gd name="T1" fmla="*/ 114526898 h 945"/>
                <a:gd name="T2" fmla="*/ 196571950 w 783"/>
                <a:gd name="T3" fmla="*/ 98285731 h 945"/>
                <a:gd name="T4" fmla="*/ 211412412 w 783"/>
                <a:gd name="T5" fmla="*/ 36402397 h 945"/>
                <a:gd name="T6" fmla="*/ 219253065 w 783"/>
                <a:gd name="T7" fmla="*/ 279929 h 945"/>
                <a:gd name="T8" fmla="*/ 184811235 w 783"/>
                <a:gd name="T9" fmla="*/ 0 h 945"/>
                <a:gd name="T10" fmla="*/ 76444383 w 783"/>
                <a:gd name="T11" fmla="*/ 839787 h 945"/>
                <a:gd name="T12" fmla="*/ 46762931 w 783"/>
                <a:gd name="T13" fmla="*/ 1120245 h 945"/>
                <a:gd name="T14" fmla="*/ 22401185 w 783"/>
                <a:gd name="T15" fmla="*/ 77564643 h 945"/>
                <a:gd name="T16" fmla="*/ 9800684 w 783"/>
                <a:gd name="T17" fmla="*/ 75604612 h 945"/>
                <a:gd name="T18" fmla="*/ 0 w 783"/>
                <a:gd name="T19" fmla="*/ 79244746 h 945"/>
                <a:gd name="T20" fmla="*/ 5880093 w 783"/>
                <a:gd name="T21" fmla="*/ 81765164 h 945"/>
                <a:gd name="T22" fmla="*/ 8120582 w 783"/>
                <a:gd name="T23" fmla="*/ 86525013 h 945"/>
                <a:gd name="T24" fmla="*/ 7560195 w 783"/>
                <a:gd name="T25" fmla="*/ 89045432 h 945"/>
                <a:gd name="T26" fmla="*/ 9240297 w 783"/>
                <a:gd name="T27" fmla="*/ 94365668 h 945"/>
                <a:gd name="T28" fmla="*/ 8120582 w 783"/>
                <a:gd name="T29" fmla="*/ 98285731 h 945"/>
                <a:gd name="T30" fmla="*/ 7560195 w 783"/>
                <a:gd name="T31" fmla="*/ 98565660 h 945"/>
                <a:gd name="T32" fmla="*/ 22401185 w 783"/>
                <a:gd name="T33" fmla="*/ 163809728 h 945"/>
                <a:gd name="T34" fmla="*/ 73644565 w 783"/>
                <a:gd name="T35" fmla="*/ 193211786 h 945"/>
                <a:gd name="T36" fmla="*/ 73924494 w 783"/>
                <a:gd name="T37" fmla="*/ 193211786 h 945"/>
                <a:gd name="T38" fmla="*/ 76444383 w 783"/>
                <a:gd name="T39" fmla="*/ 192371470 h 945"/>
                <a:gd name="T40" fmla="*/ 77004770 w 783"/>
                <a:gd name="T41" fmla="*/ 192371470 h 945"/>
                <a:gd name="T42" fmla="*/ 78684872 w 783"/>
                <a:gd name="T43" fmla="*/ 192651399 h 945"/>
                <a:gd name="T44" fmla="*/ 94085720 w 783"/>
                <a:gd name="T45" fmla="*/ 220933212 h 945"/>
                <a:gd name="T46" fmla="*/ 94085720 w 783"/>
                <a:gd name="T47" fmla="*/ 223733560 h 945"/>
                <a:gd name="T48" fmla="*/ 94925506 w 783"/>
                <a:gd name="T49" fmla="*/ 226813836 h 945"/>
                <a:gd name="T50" fmla="*/ 102486230 w 783"/>
                <a:gd name="T51" fmla="*/ 228773867 h 945"/>
                <a:gd name="T52" fmla="*/ 103046088 w 783"/>
                <a:gd name="T53" fmla="*/ 228773867 h 945"/>
                <a:gd name="T54" fmla="*/ 103046088 w 783"/>
                <a:gd name="T55" fmla="*/ 229333725 h 945"/>
                <a:gd name="T56" fmla="*/ 103326017 w 783"/>
                <a:gd name="T57" fmla="*/ 229613654 h 945"/>
                <a:gd name="T58" fmla="*/ 103886404 w 783"/>
                <a:gd name="T59" fmla="*/ 230174041 h 945"/>
                <a:gd name="T60" fmla="*/ 104166333 w 783"/>
                <a:gd name="T61" fmla="*/ 230453970 h 945"/>
                <a:gd name="T62" fmla="*/ 104726190 w 783"/>
                <a:gd name="T63" fmla="*/ 231293756 h 945"/>
                <a:gd name="T64" fmla="*/ 105006119 w 783"/>
                <a:gd name="T65" fmla="*/ 231854143 h 945"/>
                <a:gd name="T66" fmla="*/ 105566506 w 783"/>
                <a:gd name="T67" fmla="*/ 232693930 h 945"/>
                <a:gd name="T68" fmla="*/ 105566506 w 783"/>
                <a:gd name="T69" fmla="*/ 233534246 h 945"/>
                <a:gd name="T70" fmla="*/ 105846435 w 783"/>
                <a:gd name="T71" fmla="*/ 234374032 h 945"/>
                <a:gd name="T72" fmla="*/ 108366323 w 783"/>
                <a:gd name="T73" fmla="*/ 236894451 h 945"/>
                <a:gd name="T74" fmla="*/ 107526537 w 783"/>
                <a:gd name="T75" fmla="*/ 243894789 h 945"/>
                <a:gd name="T76" fmla="*/ 111446599 w 783"/>
                <a:gd name="T77" fmla="*/ 263215703 h 945"/>
                <a:gd name="T78" fmla="*/ 113406630 w 783"/>
                <a:gd name="T79" fmla="*/ 264615877 h 945"/>
                <a:gd name="T80" fmla="*/ 157649143 w 783"/>
                <a:gd name="T81" fmla="*/ 220933212 h 945"/>
                <a:gd name="T82" fmla="*/ 184811235 w 783"/>
                <a:gd name="T83" fmla="*/ 177530477 h 945"/>
                <a:gd name="T84" fmla="*/ 212252727 w 783"/>
                <a:gd name="T85" fmla="*/ 114526898 h 9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3" h="945">
                  <a:moveTo>
                    <a:pt x="758" y="409"/>
                  </a:moveTo>
                  <a:lnTo>
                    <a:pt x="702" y="351"/>
                  </a:lnTo>
                  <a:lnTo>
                    <a:pt x="755" y="130"/>
                  </a:lnTo>
                  <a:lnTo>
                    <a:pt x="783" y="1"/>
                  </a:lnTo>
                  <a:lnTo>
                    <a:pt x="660" y="0"/>
                  </a:lnTo>
                  <a:lnTo>
                    <a:pt x="273" y="3"/>
                  </a:lnTo>
                  <a:lnTo>
                    <a:pt x="167" y="4"/>
                  </a:lnTo>
                  <a:lnTo>
                    <a:pt x="80" y="277"/>
                  </a:lnTo>
                  <a:lnTo>
                    <a:pt x="35" y="270"/>
                  </a:lnTo>
                  <a:lnTo>
                    <a:pt x="0" y="283"/>
                  </a:lnTo>
                  <a:lnTo>
                    <a:pt x="21" y="292"/>
                  </a:lnTo>
                  <a:lnTo>
                    <a:pt x="29" y="309"/>
                  </a:lnTo>
                  <a:lnTo>
                    <a:pt x="27" y="318"/>
                  </a:lnTo>
                  <a:lnTo>
                    <a:pt x="33" y="337"/>
                  </a:lnTo>
                  <a:lnTo>
                    <a:pt x="29" y="351"/>
                  </a:lnTo>
                  <a:lnTo>
                    <a:pt x="27" y="352"/>
                  </a:lnTo>
                  <a:lnTo>
                    <a:pt x="80" y="585"/>
                  </a:lnTo>
                  <a:lnTo>
                    <a:pt x="263" y="690"/>
                  </a:lnTo>
                  <a:lnTo>
                    <a:pt x="264" y="690"/>
                  </a:lnTo>
                  <a:lnTo>
                    <a:pt x="273" y="687"/>
                  </a:lnTo>
                  <a:lnTo>
                    <a:pt x="275" y="687"/>
                  </a:lnTo>
                  <a:lnTo>
                    <a:pt x="281" y="688"/>
                  </a:lnTo>
                  <a:lnTo>
                    <a:pt x="336" y="789"/>
                  </a:lnTo>
                  <a:lnTo>
                    <a:pt x="336" y="799"/>
                  </a:lnTo>
                  <a:lnTo>
                    <a:pt x="339" y="810"/>
                  </a:lnTo>
                  <a:lnTo>
                    <a:pt x="366" y="817"/>
                  </a:lnTo>
                  <a:lnTo>
                    <a:pt x="368" y="817"/>
                  </a:lnTo>
                  <a:lnTo>
                    <a:pt x="368" y="819"/>
                  </a:lnTo>
                  <a:lnTo>
                    <a:pt x="369" y="820"/>
                  </a:lnTo>
                  <a:lnTo>
                    <a:pt x="371" y="822"/>
                  </a:lnTo>
                  <a:lnTo>
                    <a:pt x="372" y="823"/>
                  </a:lnTo>
                  <a:lnTo>
                    <a:pt x="374" y="826"/>
                  </a:lnTo>
                  <a:lnTo>
                    <a:pt x="375" y="828"/>
                  </a:lnTo>
                  <a:lnTo>
                    <a:pt x="377" y="831"/>
                  </a:lnTo>
                  <a:lnTo>
                    <a:pt x="377" y="834"/>
                  </a:lnTo>
                  <a:lnTo>
                    <a:pt x="378" y="837"/>
                  </a:lnTo>
                  <a:lnTo>
                    <a:pt x="387" y="846"/>
                  </a:lnTo>
                  <a:lnTo>
                    <a:pt x="384" y="871"/>
                  </a:lnTo>
                  <a:lnTo>
                    <a:pt x="398" y="940"/>
                  </a:lnTo>
                  <a:lnTo>
                    <a:pt x="405" y="945"/>
                  </a:lnTo>
                  <a:lnTo>
                    <a:pt x="563" y="789"/>
                  </a:lnTo>
                  <a:lnTo>
                    <a:pt x="660" y="634"/>
                  </a:lnTo>
                  <a:lnTo>
                    <a:pt x="758" y="409"/>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1">
              <a:extLst>
                <a:ext uri="{FF2B5EF4-FFF2-40B4-BE49-F238E27FC236}">
                  <a16:creationId xmlns:a16="http://schemas.microsoft.com/office/drawing/2014/main" id="{2CD0F393-3C26-4FCE-91C9-3409AC837BB9}"/>
                </a:ext>
              </a:extLst>
            </p:cNvPr>
            <p:cNvSpPr>
              <a:spLocks/>
            </p:cNvSpPr>
            <p:nvPr/>
          </p:nvSpPr>
          <p:spPr bwMode="auto">
            <a:xfrm>
              <a:off x="3990523" y="3493917"/>
              <a:ext cx="129446" cy="170491"/>
            </a:xfrm>
            <a:custGeom>
              <a:avLst/>
              <a:gdLst>
                <a:gd name="T0" fmla="*/ 138049129 w 491"/>
                <a:gd name="T1" fmla="*/ 151022882 h 649"/>
                <a:gd name="T2" fmla="*/ 137205510 w 491"/>
                <a:gd name="T3" fmla="*/ 50247795 h 649"/>
                <a:gd name="T4" fmla="*/ 97843348 w 491"/>
                <a:gd name="T5" fmla="*/ 27915441 h 649"/>
                <a:gd name="T6" fmla="*/ 97562318 w 491"/>
                <a:gd name="T7" fmla="*/ 26799035 h 649"/>
                <a:gd name="T8" fmla="*/ 75069351 w 491"/>
                <a:gd name="T9" fmla="*/ 0 h 649"/>
                <a:gd name="T10" fmla="*/ 42736108 w 491"/>
                <a:gd name="T11" fmla="*/ 20378510 h 649"/>
                <a:gd name="T12" fmla="*/ 41049400 w 491"/>
                <a:gd name="T13" fmla="*/ 22053384 h 649"/>
                <a:gd name="T14" fmla="*/ 42174049 w 491"/>
                <a:gd name="T15" fmla="*/ 27915441 h 649"/>
                <a:gd name="T16" fmla="*/ 22773997 w 491"/>
                <a:gd name="T17" fmla="*/ 53039603 h 649"/>
                <a:gd name="T18" fmla="*/ 14901458 w 491"/>
                <a:gd name="T19" fmla="*/ 89050443 h 649"/>
                <a:gd name="T20" fmla="*/ 0 w 491"/>
                <a:gd name="T21" fmla="*/ 150743912 h 649"/>
                <a:gd name="T22" fmla="*/ 15745077 w 491"/>
                <a:gd name="T23" fmla="*/ 166934710 h 649"/>
                <a:gd name="T24" fmla="*/ 50608646 w 491"/>
                <a:gd name="T25" fmla="*/ 167493177 h 649"/>
                <a:gd name="T26" fmla="*/ 97562318 w 491"/>
                <a:gd name="T27" fmla="*/ 181171664 h 649"/>
                <a:gd name="T28" fmla="*/ 138049129 w 491"/>
                <a:gd name="T29" fmla="*/ 180334227 h 649"/>
                <a:gd name="T30" fmla="*/ 138049129 w 491"/>
                <a:gd name="T31" fmla="*/ 154093659 h 649"/>
                <a:gd name="T32" fmla="*/ 138049129 w 491"/>
                <a:gd name="T33" fmla="*/ 151022882 h 6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1" h="649">
                  <a:moveTo>
                    <a:pt x="491" y="541"/>
                  </a:moveTo>
                  <a:lnTo>
                    <a:pt x="488" y="180"/>
                  </a:lnTo>
                  <a:lnTo>
                    <a:pt x="348" y="100"/>
                  </a:lnTo>
                  <a:lnTo>
                    <a:pt x="347" y="96"/>
                  </a:lnTo>
                  <a:lnTo>
                    <a:pt x="267" y="0"/>
                  </a:lnTo>
                  <a:lnTo>
                    <a:pt x="152" y="73"/>
                  </a:lnTo>
                  <a:lnTo>
                    <a:pt x="146" y="79"/>
                  </a:lnTo>
                  <a:lnTo>
                    <a:pt x="150" y="100"/>
                  </a:lnTo>
                  <a:lnTo>
                    <a:pt x="81" y="190"/>
                  </a:lnTo>
                  <a:lnTo>
                    <a:pt x="53" y="319"/>
                  </a:lnTo>
                  <a:lnTo>
                    <a:pt x="0" y="540"/>
                  </a:lnTo>
                  <a:lnTo>
                    <a:pt x="56" y="598"/>
                  </a:lnTo>
                  <a:lnTo>
                    <a:pt x="180" y="600"/>
                  </a:lnTo>
                  <a:lnTo>
                    <a:pt x="347" y="649"/>
                  </a:lnTo>
                  <a:lnTo>
                    <a:pt x="491" y="646"/>
                  </a:lnTo>
                  <a:lnTo>
                    <a:pt x="491" y="552"/>
                  </a:lnTo>
                  <a:lnTo>
                    <a:pt x="491" y="541"/>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2">
              <a:extLst>
                <a:ext uri="{FF2B5EF4-FFF2-40B4-BE49-F238E27FC236}">
                  <a16:creationId xmlns:a16="http://schemas.microsoft.com/office/drawing/2014/main" id="{1E5FF2A7-323C-443F-AFE9-6B8EB0F1CEFF}"/>
                </a:ext>
              </a:extLst>
            </p:cNvPr>
            <p:cNvSpPr>
              <a:spLocks/>
            </p:cNvSpPr>
            <p:nvPr/>
          </p:nvSpPr>
          <p:spPr bwMode="auto">
            <a:xfrm>
              <a:off x="3853973" y="3169512"/>
              <a:ext cx="263628" cy="145232"/>
            </a:xfrm>
            <a:custGeom>
              <a:avLst/>
              <a:gdLst>
                <a:gd name="T0" fmla="*/ 242774787 w 1002"/>
                <a:gd name="T1" fmla="*/ 154290072 h 553"/>
                <a:gd name="T2" fmla="*/ 222893996 w 1002"/>
                <a:gd name="T3" fmla="*/ 145640637 h 553"/>
                <a:gd name="T4" fmla="*/ 133568017 w 1002"/>
                <a:gd name="T5" fmla="*/ 99605044 h 553"/>
                <a:gd name="T6" fmla="*/ 79805213 w 1002"/>
                <a:gd name="T7" fmla="*/ 100442256 h 553"/>
                <a:gd name="T8" fmla="*/ 59643433 w 1002"/>
                <a:gd name="T9" fmla="*/ 122204498 h 553"/>
                <a:gd name="T10" fmla="*/ 28841700 w 1002"/>
                <a:gd name="T11" fmla="*/ 65566150 h 553"/>
                <a:gd name="T12" fmla="*/ 15960725 w 1002"/>
                <a:gd name="T13" fmla="*/ 4463901 h 553"/>
                <a:gd name="T14" fmla="*/ 0 w 1002"/>
                <a:gd name="T15" fmla="*/ 0 h 553"/>
                <a:gd name="T16" fmla="*/ 25481492 w 1002"/>
                <a:gd name="T17" fmla="*/ 1673897 h 553"/>
                <a:gd name="T18" fmla="*/ 48723021 w 1002"/>
                <a:gd name="T19" fmla="*/ 3348322 h 553"/>
                <a:gd name="T20" fmla="*/ 74764900 w 1002"/>
                <a:gd name="T21" fmla="*/ 5022218 h 553"/>
                <a:gd name="T22" fmla="*/ 188171667 w 1002"/>
                <a:gd name="T23" fmla="*/ 12555018 h 553"/>
                <a:gd name="T24" fmla="*/ 242774787 w 1002"/>
                <a:gd name="T25" fmla="*/ 16182234 h 553"/>
                <a:gd name="T26" fmla="*/ 268816667 w 1002"/>
                <a:gd name="T27" fmla="*/ 17856131 h 553"/>
                <a:gd name="T28" fmla="*/ 280577396 w 1002"/>
                <a:gd name="T29" fmla="*/ 129737826 h 553"/>
                <a:gd name="T30" fmla="*/ 242774787 w 1002"/>
                <a:gd name="T31" fmla="*/ 154290072 h 5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2" h="553">
                  <a:moveTo>
                    <a:pt x="867" y="553"/>
                  </a:moveTo>
                  <a:lnTo>
                    <a:pt x="796" y="522"/>
                  </a:lnTo>
                  <a:lnTo>
                    <a:pt x="477" y="357"/>
                  </a:lnTo>
                  <a:lnTo>
                    <a:pt x="285" y="360"/>
                  </a:lnTo>
                  <a:lnTo>
                    <a:pt x="213" y="438"/>
                  </a:lnTo>
                  <a:lnTo>
                    <a:pt x="103" y="235"/>
                  </a:lnTo>
                  <a:lnTo>
                    <a:pt x="57" y="16"/>
                  </a:lnTo>
                  <a:lnTo>
                    <a:pt x="0" y="0"/>
                  </a:lnTo>
                  <a:lnTo>
                    <a:pt x="91" y="6"/>
                  </a:lnTo>
                  <a:lnTo>
                    <a:pt x="174" y="12"/>
                  </a:lnTo>
                  <a:lnTo>
                    <a:pt x="267" y="18"/>
                  </a:lnTo>
                  <a:lnTo>
                    <a:pt x="672" y="45"/>
                  </a:lnTo>
                  <a:lnTo>
                    <a:pt x="867" y="58"/>
                  </a:lnTo>
                  <a:lnTo>
                    <a:pt x="960" y="64"/>
                  </a:lnTo>
                  <a:lnTo>
                    <a:pt x="1002" y="465"/>
                  </a:lnTo>
                  <a:lnTo>
                    <a:pt x="867" y="55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3">
              <a:extLst>
                <a:ext uri="{FF2B5EF4-FFF2-40B4-BE49-F238E27FC236}">
                  <a16:creationId xmlns:a16="http://schemas.microsoft.com/office/drawing/2014/main" id="{346A645F-9E5E-4B27-9580-51E6866DD039}"/>
                </a:ext>
              </a:extLst>
            </p:cNvPr>
            <p:cNvSpPr>
              <a:spLocks/>
            </p:cNvSpPr>
            <p:nvPr/>
          </p:nvSpPr>
          <p:spPr bwMode="auto">
            <a:xfrm>
              <a:off x="3541407" y="3152147"/>
              <a:ext cx="191802" cy="273100"/>
            </a:xfrm>
            <a:custGeom>
              <a:avLst/>
              <a:gdLst>
                <a:gd name="T0" fmla="*/ 170901993 w 730"/>
                <a:gd name="T1" fmla="*/ 8384506 h 1039"/>
                <a:gd name="T2" fmla="*/ 143535014 w 730"/>
                <a:gd name="T3" fmla="*/ 6707605 h 1039"/>
                <a:gd name="T4" fmla="*/ 87126423 w 730"/>
                <a:gd name="T5" fmla="*/ 3353802 h 1039"/>
                <a:gd name="T6" fmla="*/ 57246701 w 730"/>
                <a:gd name="T7" fmla="*/ 1676901 h 1039"/>
                <a:gd name="T8" fmla="*/ 29600705 w 730"/>
                <a:gd name="T9" fmla="*/ 0 h 1039"/>
                <a:gd name="T10" fmla="*/ 29600705 w 730"/>
                <a:gd name="T11" fmla="*/ 30463352 h 1039"/>
                <a:gd name="T12" fmla="*/ 42167067 w 730"/>
                <a:gd name="T13" fmla="*/ 72384823 h 1039"/>
                <a:gd name="T14" fmla="*/ 15079634 w 730"/>
                <a:gd name="T15" fmla="*/ 73782594 h 1039"/>
                <a:gd name="T16" fmla="*/ 279018 w 730"/>
                <a:gd name="T17" fmla="*/ 195355284 h 1039"/>
                <a:gd name="T18" fmla="*/ 0 w 730"/>
                <a:gd name="T19" fmla="*/ 224141735 h 1039"/>
                <a:gd name="T20" fmla="*/ 0 w 730"/>
                <a:gd name="T21" fmla="*/ 238115735 h 1039"/>
                <a:gd name="T22" fmla="*/ 0 w 730"/>
                <a:gd name="T23" fmla="*/ 282553087 h 1039"/>
                <a:gd name="T24" fmla="*/ 32951558 w 730"/>
                <a:gd name="T25" fmla="*/ 288421712 h 1039"/>
                <a:gd name="T26" fmla="*/ 36023394 w 730"/>
                <a:gd name="T27" fmla="*/ 290378273 h 1039"/>
                <a:gd name="T28" fmla="*/ 51382046 w 730"/>
                <a:gd name="T29" fmla="*/ 244264549 h 1039"/>
                <a:gd name="T30" fmla="*/ 76514770 w 730"/>
                <a:gd name="T31" fmla="*/ 207093592 h 1039"/>
                <a:gd name="T32" fmla="*/ 110583456 w 730"/>
                <a:gd name="T33" fmla="*/ 181102153 h 1039"/>
                <a:gd name="T34" fmla="*/ 147444960 w 730"/>
                <a:gd name="T35" fmla="*/ 84123132 h 1039"/>
                <a:gd name="T36" fmla="*/ 203853551 w 730"/>
                <a:gd name="T37" fmla="*/ 44437352 h 1039"/>
                <a:gd name="T38" fmla="*/ 201061261 w 730"/>
                <a:gd name="T39" fmla="*/ 10340538 h 1039"/>
                <a:gd name="T40" fmla="*/ 186819208 w 730"/>
                <a:gd name="T41" fmla="*/ 9222956 h 1039"/>
                <a:gd name="T42" fmla="*/ 170901993 w 730"/>
                <a:gd name="T43" fmla="*/ 8384506 h 10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0" h="1039">
                  <a:moveTo>
                    <a:pt x="612" y="30"/>
                  </a:moveTo>
                  <a:lnTo>
                    <a:pt x="514" y="24"/>
                  </a:lnTo>
                  <a:lnTo>
                    <a:pt x="312" y="12"/>
                  </a:lnTo>
                  <a:lnTo>
                    <a:pt x="205" y="6"/>
                  </a:lnTo>
                  <a:lnTo>
                    <a:pt x="106" y="0"/>
                  </a:lnTo>
                  <a:lnTo>
                    <a:pt x="106" y="109"/>
                  </a:lnTo>
                  <a:lnTo>
                    <a:pt x="151" y="259"/>
                  </a:lnTo>
                  <a:lnTo>
                    <a:pt x="54" y="264"/>
                  </a:lnTo>
                  <a:lnTo>
                    <a:pt x="1" y="699"/>
                  </a:lnTo>
                  <a:lnTo>
                    <a:pt x="0" y="802"/>
                  </a:lnTo>
                  <a:lnTo>
                    <a:pt x="0" y="852"/>
                  </a:lnTo>
                  <a:lnTo>
                    <a:pt x="0" y="1011"/>
                  </a:lnTo>
                  <a:lnTo>
                    <a:pt x="118" y="1032"/>
                  </a:lnTo>
                  <a:lnTo>
                    <a:pt x="129" y="1039"/>
                  </a:lnTo>
                  <a:lnTo>
                    <a:pt x="184" y="874"/>
                  </a:lnTo>
                  <a:lnTo>
                    <a:pt x="274" y="741"/>
                  </a:lnTo>
                  <a:lnTo>
                    <a:pt x="396" y="648"/>
                  </a:lnTo>
                  <a:lnTo>
                    <a:pt x="528" y="301"/>
                  </a:lnTo>
                  <a:lnTo>
                    <a:pt x="730" y="159"/>
                  </a:lnTo>
                  <a:lnTo>
                    <a:pt x="720" y="37"/>
                  </a:lnTo>
                  <a:lnTo>
                    <a:pt x="669" y="33"/>
                  </a:lnTo>
                  <a:lnTo>
                    <a:pt x="612" y="30"/>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4">
              <a:extLst>
                <a:ext uri="{FF2B5EF4-FFF2-40B4-BE49-F238E27FC236}">
                  <a16:creationId xmlns:a16="http://schemas.microsoft.com/office/drawing/2014/main" id="{03317FB6-5659-476A-A91C-D9C80317EFBA}"/>
                </a:ext>
              </a:extLst>
            </p:cNvPr>
            <p:cNvSpPr>
              <a:spLocks/>
            </p:cNvSpPr>
            <p:nvPr/>
          </p:nvSpPr>
          <p:spPr bwMode="auto">
            <a:xfrm>
              <a:off x="3645596" y="3161619"/>
              <a:ext cx="264418" cy="180751"/>
            </a:xfrm>
            <a:custGeom>
              <a:avLst/>
              <a:gdLst>
                <a:gd name="T0" fmla="*/ 247815862 w 1005"/>
                <a:gd name="T1" fmla="*/ 192651823 h 686"/>
                <a:gd name="T2" fmla="*/ 272177131 w 1005"/>
                <a:gd name="T3" fmla="*/ 136204489 h 686"/>
                <a:gd name="T4" fmla="*/ 278337695 w 1005"/>
                <a:gd name="T5" fmla="*/ 131992018 h 686"/>
                <a:gd name="T6" fmla="*/ 281417977 w 1005"/>
                <a:gd name="T7" fmla="*/ 131149417 h 686"/>
                <a:gd name="T8" fmla="*/ 250616215 w 1005"/>
                <a:gd name="T9" fmla="*/ 74139821 h 686"/>
                <a:gd name="T10" fmla="*/ 237735228 w 1005"/>
                <a:gd name="T11" fmla="*/ 12637415 h 686"/>
                <a:gd name="T12" fmla="*/ 221773959 w 1005"/>
                <a:gd name="T13" fmla="*/ 8144077 h 686"/>
                <a:gd name="T14" fmla="*/ 207773254 w 1005"/>
                <a:gd name="T15" fmla="*/ 7301476 h 686"/>
                <a:gd name="T16" fmla="*/ 200772901 w 1005"/>
                <a:gd name="T17" fmla="*/ 6739743 h 686"/>
                <a:gd name="T18" fmla="*/ 187332055 w 1005"/>
                <a:gd name="T19" fmla="*/ 5897672 h 686"/>
                <a:gd name="T20" fmla="*/ 138888918 w 1005"/>
                <a:gd name="T21" fmla="*/ 2527271 h 686"/>
                <a:gd name="T22" fmla="*/ 90725710 w 1005"/>
                <a:gd name="T23" fmla="*/ 0 h 686"/>
                <a:gd name="T24" fmla="*/ 93526063 w 1005"/>
                <a:gd name="T25" fmla="*/ 34261507 h 686"/>
                <a:gd name="T26" fmla="*/ 36962326 w 1005"/>
                <a:gd name="T27" fmla="*/ 74139821 h 686"/>
                <a:gd name="T28" fmla="*/ 0 w 1005"/>
                <a:gd name="T29" fmla="*/ 171589464 h 686"/>
                <a:gd name="T30" fmla="*/ 152329764 w 1005"/>
                <a:gd name="T31" fmla="*/ 171027730 h 686"/>
                <a:gd name="T32" fmla="*/ 152329764 w 1005"/>
                <a:gd name="T33" fmla="*/ 192651823 h 686"/>
                <a:gd name="T34" fmla="*/ 196572372 w 1005"/>
                <a:gd name="T35" fmla="*/ 192651823 h 686"/>
                <a:gd name="T36" fmla="*/ 210853536 w 1005"/>
                <a:gd name="T37" fmla="*/ 192651823 h 686"/>
                <a:gd name="T38" fmla="*/ 232974840 w 1005"/>
                <a:gd name="T39" fmla="*/ 192651823 h 686"/>
                <a:gd name="T40" fmla="*/ 247815862 w 1005"/>
                <a:gd name="T41" fmla="*/ 192651823 h 6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5" h="686">
                  <a:moveTo>
                    <a:pt x="885" y="686"/>
                  </a:moveTo>
                  <a:lnTo>
                    <a:pt x="972" y="485"/>
                  </a:lnTo>
                  <a:lnTo>
                    <a:pt x="994" y="470"/>
                  </a:lnTo>
                  <a:lnTo>
                    <a:pt x="1005" y="467"/>
                  </a:lnTo>
                  <a:lnTo>
                    <a:pt x="895" y="264"/>
                  </a:lnTo>
                  <a:lnTo>
                    <a:pt x="849" y="45"/>
                  </a:lnTo>
                  <a:lnTo>
                    <a:pt x="792" y="29"/>
                  </a:lnTo>
                  <a:lnTo>
                    <a:pt x="742" y="26"/>
                  </a:lnTo>
                  <a:lnTo>
                    <a:pt x="717" y="24"/>
                  </a:lnTo>
                  <a:lnTo>
                    <a:pt x="669" y="21"/>
                  </a:lnTo>
                  <a:lnTo>
                    <a:pt x="496" y="9"/>
                  </a:lnTo>
                  <a:lnTo>
                    <a:pt x="324" y="0"/>
                  </a:lnTo>
                  <a:lnTo>
                    <a:pt x="334" y="122"/>
                  </a:lnTo>
                  <a:lnTo>
                    <a:pt x="132" y="264"/>
                  </a:lnTo>
                  <a:lnTo>
                    <a:pt x="0" y="611"/>
                  </a:lnTo>
                  <a:lnTo>
                    <a:pt x="544" y="609"/>
                  </a:lnTo>
                  <a:lnTo>
                    <a:pt x="544" y="686"/>
                  </a:lnTo>
                  <a:lnTo>
                    <a:pt x="702" y="686"/>
                  </a:lnTo>
                  <a:lnTo>
                    <a:pt x="753" y="686"/>
                  </a:lnTo>
                  <a:lnTo>
                    <a:pt x="832" y="686"/>
                  </a:lnTo>
                  <a:lnTo>
                    <a:pt x="885" y="686"/>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5">
              <a:extLst>
                <a:ext uri="{FF2B5EF4-FFF2-40B4-BE49-F238E27FC236}">
                  <a16:creationId xmlns:a16="http://schemas.microsoft.com/office/drawing/2014/main" id="{4867D135-7E67-4B4B-96D7-246A65AC3B80}"/>
                </a:ext>
              </a:extLst>
            </p:cNvPr>
            <p:cNvSpPr>
              <a:spLocks/>
            </p:cNvSpPr>
            <p:nvPr/>
          </p:nvSpPr>
          <p:spPr bwMode="auto">
            <a:xfrm>
              <a:off x="3878442" y="3263439"/>
              <a:ext cx="198906" cy="251000"/>
            </a:xfrm>
            <a:custGeom>
              <a:avLst/>
              <a:gdLst>
                <a:gd name="T0" fmla="*/ 211413478 w 757"/>
                <a:gd name="T1" fmla="*/ 218235583 h 955"/>
                <a:gd name="T2" fmla="*/ 193819205 w 757"/>
                <a:gd name="T3" fmla="*/ 244781978 h 955"/>
                <a:gd name="T4" fmla="*/ 161702112 w 757"/>
                <a:gd name="T5" fmla="*/ 265180079 h 955"/>
                <a:gd name="T6" fmla="*/ 160026342 w 757"/>
                <a:gd name="T7" fmla="*/ 266856838 h 955"/>
                <a:gd name="T8" fmla="*/ 53621497 w 757"/>
                <a:gd name="T9" fmla="*/ 160952483 h 955"/>
                <a:gd name="T10" fmla="*/ 10333128 w 757"/>
                <a:gd name="T11" fmla="*/ 150054606 h 955"/>
                <a:gd name="T12" fmla="*/ 0 w 757"/>
                <a:gd name="T13" fmla="*/ 83829495 h 955"/>
                <a:gd name="T14" fmla="*/ 24297356 w 757"/>
                <a:gd name="T15" fmla="*/ 27663881 h 955"/>
                <a:gd name="T16" fmla="*/ 30441321 w 757"/>
                <a:gd name="T17" fmla="*/ 23471984 h 955"/>
                <a:gd name="T18" fmla="*/ 33513304 w 757"/>
                <a:gd name="T19" fmla="*/ 22634133 h 955"/>
                <a:gd name="T20" fmla="*/ 53621497 w 757"/>
                <a:gd name="T21" fmla="*/ 838380 h 955"/>
                <a:gd name="T22" fmla="*/ 107242994 w 757"/>
                <a:gd name="T23" fmla="*/ 0 h 955"/>
                <a:gd name="T24" fmla="*/ 196332597 w 757"/>
                <a:gd name="T25" fmla="*/ 46106117 h 955"/>
                <a:gd name="T26" fmla="*/ 196891187 w 757"/>
                <a:gd name="T27" fmla="*/ 218235583 h 955"/>
                <a:gd name="T28" fmla="*/ 211413478 w 757"/>
                <a:gd name="T29" fmla="*/ 218235583 h 9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7" h="955">
                  <a:moveTo>
                    <a:pt x="757" y="781"/>
                  </a:moveTo>
                  <a:lnTo>
                    <a:pt x="694" y="876"/>
                  </a:lnTo>
                  <a:lnTo>
                    <a:pt x="579" y="949"/>
                  </a:lnTo>
                  <a:lnTo>
                    <a:pt x="573" y="955"/>
                  </a:lnTo>
                  <a:lnTo>
                    <a:pt x="192" y="576"/>
                  </a:lnTo>
                  <a:lnTo>
                    <a:pt x="37" y="537"/>
                  </a:lnTo>
                  <a:lnTo>
                    <a:pt x="0" y="300"/>
                  </a:lnTo>
                  <a:lnTo>
                    <a:pt x="87" y="99"/>
                  </a:lnTo>
                  <a:lnTo>
                    <a:pt x="109" y="84"/>
                  </a:lnTo>
                  <a:lnTo>
                    <a:pt x="120" y="81"/>
                  </a:lnTo>
                  <a:lnTo>
                    <a:pt x="192" y="3"/>
                  </a:lnTo>
                  <a:lnTo>
                    <a:pt x="384" y="0"/>
                  </a:lnTo>
                  <a:lnTo>
                    <a:pt x="703" y="165"/>
                  </a:lnTo>
                  <a:lnTo>
                    <a:pt x="705" y="781"/>
                  </a:lnTo>
                  <a:lnTo>
                    <a:pt x="757" y="781"/>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6">
              <a:extLst>
                <a:ext uri="{FF2B5EF4-FFF2-40B4-BE49-F238E27FC236}">
                  <a16:creationId xmlns:a16="http://schemas.microsoft.com/office/drawing/2014/main" id="{8AD734F8-2B2F-43A4-BC9C-AB74156B1231}"/>
                </a:ext>
              </a:extLst>
            </p:cNvPr>
            <p:cNvSpPr>
              <a:spLocks/>
            </p:cNvSpPr>
            <p:nvPr/>
          </p:nvSpPr>
          <p:spPr bwMode="auto">
            <a:xfrm>
              <a:off x="3575347" y="3321848"/>
              <a:ext cx="274679" cy="295990"/>
            </a:xfrm>
            <a:custGeom>
              <a:avLst/>
              <a:gdLst>
                <a:gd name="T0" fmla="*/ 277497117 w 1044"/>
                <a:gd name="T1" fmla="*/ 236894886 h 1125"/>
                <a:gd name="T2" fmla="*/ 271336558 w 1044"/>
                <a:gd name="T3" fmla="*/ 21561443 h 1125"/>
                <a:gd name="T4" fmla="*/ 227093992 w 1044"/>
                <a:gd name="T5" fmla="*/ 0 h 1125"/>
                <a:gd name="T6" fmla="*/ 40602429 w 1044"/>
                <a:gd name="T7" fmla="*/ 26601760 h 1125"/>
                <a:gd name="T8" fmla="*/ 0 w 1044"/>
                <a:gd name="T9" fmla="*/ 110047180 h 1125"/>
                <a:gd name="T10" fmla="*/ 51243442 w 1044"/>
                <a:gd name="T11" fmla="*/ 143649291 h 1125"/>
                <a:gd name="T12" fmla="*/ 53763333 w 1044"/>
                <a:gd name="T13" fmla="*/ 144489080 h 1125"/>
                <a:gd name="T14" fmla="*/ 54043262 w 1044"/>
                <a:gd name="T15" fmla="*/ 145049468 h 1125"/>
                <a:gd name="T16" fmla="*/ 54883579 w 1044"/>
                <a:gd name="T17" fmla="*/ 145049468 h 1125"/>
                <a:gd name="T18" fmla="*/ 55443437 w 1044"/>
                <a:gd name="T19" fmla="*/ 145329397 h 1125"/>
                <a:gd name="T20" fmla="*/ 56283225 w 1044"/>
                <a:gd name="T21" fmla="*/ 145329397 h 1125"/>
                <a:gd name="T22" fmla="*/ 57123542 w 1044"/>
                <a:gd name="T23" fmla="*/ 145889256 h 1125"/>
                <a:gd name="T24" fmla="*/ 57963329 w 1044"/>
                <a:gd name="T25" fmla="*/ 146169185 h 1125"/>
                <a:gd name="T26" fmla="*/ 57963329 w 1044"/>
                <a:gd name="T27" fmla="*/ 147009503 h 1125"/>
                <a:gd name="T28" fmla="*/ 58803646 w 1044"/>
                <a:gd name="T29" fmla="*/ 147569361 h 1125"/>
                <a:gd name="T30" fmla="*/ 59643433 w 1044"/>
                <a:gd name="T31" fmla="*/ 148409679 h 1125"/>
                <a:gd name="T32" fmla="*/ 61603996 w 1044"/>
                <a:gd name="T33" fmla="*/ 149529396 h 1125"/>
                <a:gd name="T34" fmla="*/ 108366454 w 1044"/>
                <a:gd name="T35" fmla="*/ 172211086 h 1125"/>
                <a:gd name="T36" fmla="*/ 154009725 w 1044"/>
                <a:gd name="T37" fmla="*/ 210853515 h 1125"/>
                <a:gd name="T38" fmla="*/ 154569583 w 1044"/>
                <a:gd name="T39" fmla="*/ 211413373 h 1125"/>
                <a:gd name="T40" fmla="*/ 154849513 w 1044"/>
                <a:gd name="T41" fmla="*/ 212253691 h 1125"/>
                <a:gd name="T42" fmla="*/ 155409900 w 1044"/>
                <a:gd name="T43" fmla="*/ 213093479 h 1125"/>
                <a:gd name="T44" fmla="*/ 156249688 w 1044"/>
                <a:gd name="T45" fmla="*/ 213093479 h 1125"/>
                <a:gd name="T46" fmla="*/ 156249688 w 1044"/>
                <a:gd name="T47" fmla="*/ 213933796 h 1125"/>
                <a:gd name="T48" fmla="*/ 157090004 w 1044"/>
                <a:gd name="T49" fmla="*/ 213933796 h 1125"/>
                <a:gd name="T50" fmla="*/ 157369933 w 1044"/>
                <a:gd name="T51" fmla="*/ 214213726 h 1125"/>
                <a:gd name="T52" fmla="*/ 157369933 w 1044"/>
                <a:gd name="T53" fmla="*/ 215053514 h 1125"/>
                <a:gd name="T54" fmla="*/ 187331879 w 1044"/>
                <a:gd name="T55" fmla="*/ 272177104 h 1125"/>
                <a:gd name="T56" fmla="*/ 213373229 w 1044"/>
                <a:gd name="T57" fmla="*/ 289818477 h 1125"/>
                <a:gd name="T58" fmla="*/ 213653158 w 1044"/>
                <a:gd name="T59" fmla="*/ 290378336 h 1125"/>
                <a:gd name="T60" fmla="*/ 214493475 w 1044"/>
                <a:gd name="T61" fmla="*/ 290378336 h 1125"/>
                <a:gd name="T62" fmla="*/ 245575137 w 1044"/>
                <a:gd name="T63" fmla="*/ 315020060 h 1125"/>
                <a:gd name="T64" fmla="*/ 267976350 w 1044"/>
                <a:gd name="T65" fmla="*/ 313339955 h 1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4" h="1125">
                  <a:moveTo>
                    <a:pt x="1044" y="846"/>
                  </a:moveTo>
                  <a:lnTo>
                    <a:pt x="991" y="846"/>
                  </a:lnTo>
                  <a:lnTo>
                    <a:pt x="991" y="717"/>
                  </a:lnTo>
                  <a:lnTo>
                    <a:pt x="969" y="77"/>
                  </a:lnTo>
                  <a:lnTo>
                    <a:pt x="811" y="77"/>
                  </a:lnTo>
                  <a:lnTo>
                    <a:pt x="811" y="0"/>
                  </a:lnTo>
                  <a:lnTo>
                    <a:pt x="267" y="2"/>
                  </a:lnTo>
                  <a:lnTo>
                    <a:pt x="145" y="95"/>
                  </a:lnTo>
                  <a:lnTo>
                    <a:pt x="55" y="228"/>
                  </a:lnTo>
                  <a:lnTo>
                    <a:pt x="0" y="393"/>
                  </a:lnTo>
                  <a:lnTo>
                    <a:pt x="6" y="398"/>
                  </a:lnTo>
                  <a:lnTo>
                    <a:pt x="183" y="513"/>
                  </a:lnTo>
                  <a:lnTo>
                    <a:pt x="192" y="515"/>
                  </a:lnTo>
                  <a:lnTo>
                    <a:pt x="192" y="516"/>
                  </a:lnTo>
                  <a:lnTo>
                    <a:pt x="193" y="516"/>
                  </a:lnTo>
                  <a:lnTo>
                    <a:pt x="193" y="518"/>
                  </a:lnTo>
                  <a:lnTo>
                    <a:pt x="195" y="518"/>
                  </a:lnTo>
                  <a:lnTo>
                    <a:pt x="196" y="518"/>
                  </a:lnTo>
                  <a:lnTo>
                    <a:pt x="198" y="518"/>
                  </a:lnTo>
                  <a:lnTo>
                    <a:pt x="198" y="519"/>
                  </a:lnTo>
                  <a:lnTo>
                    <a:pt x="199" y="519"/>
                  </a:lnTo>
                  <a:lnTo>
                    <a:pt x="201" y="519"/>
                  </a:lnTo>
                  <a:lnTo>
                    <a:pt x="202" y="519"/>
                  </a:lnTo>
                  <a:lnTo>
                    <a:pt x="204" y="521"/>
                  </a:lnTo>
                  <a:lnTo>
                    <a:pt x="205" y="521"/>
                  </a:lnTo>
                  <a:lnTo>
                    <a:pt x="207" y="522"/>
                  </a:lnTo>
                  <a:lnTo>
                    <a:pt x="207" y="524"/>
                  </a:lnTo>
                  <a:lnTo>
                    <a:pt x="207" y="525"/>
                  </a:lnTo>
                  <a:lnTo>
                    <a:pt x="208" y="525"/>
                  </a:lnTo>
                  <a:lnTo>
                    <a:pt x="210" y="527"/>
                  </a:lnTo>
                  <a:lnTo>
                    <a:pt x="211" y="528"/>
                  </a:lnTo>
                  <a:lnTo>
                    <a:pt x="213" y="530"/>
                  </a:lnTo>
                  <a:lnTo>
                    <a:pt x="214" y="530"/>
                  </a:lnTo>
                  <a:lnTo>
                    <a:pt x="220" y="534"/>
                  </a:lnTo>
                  <a:lnTo>
                    <a:pt x="376" y="612"/>
                  </a:lnTo>
                  <a:lnTo>
                    <a:pt x="387" y="615"/>
                  </a:lnTo>
                  <a:lnTo>
                    <a:pt x="388" y="618"/>
                  </a:lnTo>
                  <a:lnTo>
                    <a:pt x="550" y="753"/>
                  </a:lnTo>
                  <a:lnTo>
                    <a:pt x="550" y="755"/>
                  </a:lnTo>
                  <a:lnTo>
                    <a:pt x="552" y="755"/>
                  </a:lnTo>
                  <a:lnTo>
                    <a:pt x="552" y="756"/>
                  </a:lnTo>
                  <a:lnTo>
                    <a:pt x="553" y="758"/>
                  </a:lnTo>
                  <a:lnTo>
                    <a:pt x="553" y="759"/>
                  </a:lnTo>
                  <a:lnTo>
                    <a:pt x="555" y="761"/>
                  </a:lnTo>
                  <a:lnTo>
                    <a:pt x="556" y="761"/>
                  </a:lnTo>
                  <a:lnTo>
                    <a:pt x="558" y="761"/>
                  </a:lnTo>
                  <a:lnTo>
                    <a:pt x="558" y="762"/>
                  </a:lnTo>
                  <a:lnTo>
                    <a:pt x="558" y="764"/>
                  </a:lnTo>
                  <a:lnTo>
                    <a:pt x="559" y="764"/>
                  </a:lnTo>
                  <a:lnTo>
                    <a:pt x="561" y="764"/>
                  </a:lnTo>
                  <a:lnTo>
                    <a:pt x="562" y="764"/>
                  </a:lnTo>
                  <a:lnTo>
                    <a:pt x="562" y="765"/>
                  </a:lnTo>
                  <a:lnTo>
                    <a:pt x="562" y="767"/>
                  </a:lnTo>
                  <a:lnTo>
                    <a:pt x="562" y="768"/>
                  </a:lnTo>
                  <a:lnTo>
                    <a:pt x="633" y="956"/>
                  </a:lnTo>
                  <a:lnTo>
                    <a:pt x="669" y="972"/>
                  </a:lnTo>
                  <a:lnTo>
                    <a:pt x="652" y="993"/>
                  </a:lnTo>
                  <a:lnTo>
                    <a:pt x="762" y="1035"/>
                  </a:lnTo>
                  <a:lnTo>
                    <a:pt x="762" y="1037"/>
                  </a:lnTo>
                  <a:lnTo>
                    <a:pt x="763" y="1037"/>
                  </a:lnTo>
                  <a:lnTo>
                    <a:pt x="765" y="1037"/>
                  </a:lnTo>
                  <a:lnTo>
                    <a:pt x="766" y="1037"/>
                  </a:lnTo>
                  <a:lnTo>
                    <a:pt x="768" y="1044"/>
                  </a:lnTo>
                  <a:lnTo>
                    <a:pt x="877" y="1125"/>
                  </a:lnTo>
                  <a:lnTo>
                    <a:pt x="912" y="1112"/>
                  </a:lnTo>
                  <a:lnTo>
                    <a:pt x="957" y="1119"/>
                  </a:lnTo>
                  <a:lnTo>
                    <a:pt x="1044" y="846"/>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7">
              <a:extLst>
                <a:ext uri="{FF2B5EF4-FFF2-40B4-BE49-F238E27FC236}">
                  <a16:creationId xmlns:a16="http://schemas.microsoft.com/office/drawing/2014/main" id="{7577472E-7DA4-4BB6-A25A-E6FF051533F8}"/>
                </a:ext>
              </a:extLst>
            </p:cNvPr>
            <p:cNvSpPr>
              <a:spLocks/>
            </p:cNvSpPr>
            <p:nvPr/>
          </p:nvSpPr>
          <p:spPr bwMode="auto">
            <a:xfrm>
              <a:off x="4171274" y="3396043"/>
              <a:ext cx="159440" cy="101821"/>
            </a:xfrm>
            <a:custGeom>
              <a:avLst/>
              <a:gdLst>
                <a:gd name="T0" fmla="*/ 167457330 w 607"/>
                <a:gd name="T1" fmla="*/ 0 h 387"/>
                <a:gd name="T2" fmla="*/ 169410965 w 607"/>
                <a:gd name="T3" fmla="*/ 8960401 h 387"/>
                <a:gd name="T4" fmla="*/ 111359280 w 607"/>
                <a:gd name="T5" fmla="*/ 70564547 h 387"/>
                <a:gd name="T6" fmla="*/ 48004572 w 607"/>
                <a:gd name="T7" fmla="*/ 108367248 h 387"/>
                <a:gd name="T8" fmla="*/ 13396502 w 607"/>
                <a:gd name="T9" fmla="*/ 99966707 h 387"/>
                <a:gd name="T10" fmla="*/ 1116287 w 607"/>
                <a:gd name="T11" fmla="*/ 99126388 h 387"/>
                <a:gd name="T12" fmla="*/ 278940 w 607"/>
                <a:gd name="T13" fmla="*/ 99686777 h 387"/>
                <a:gd name="T14" fmla="*/ 0 w 607"/>
                <a:gd name="T15" fmla="*/ 40322598 h 387"/>
                <a:gd name="T16" fmla="*/ 33491255 w 607"/>
                <a:gd name="T17" fmla="*/ 8960401 h 387"/>
                <a:gd name="T18" fmla="*/ 31258681 w 607"/>
                <a:gd name="T19" fmla="*/ 3360217 h 387"/>
                <a:gd name="T20" fmla="*/ 73681289 w 607"/>
                <a:gd name="T21" fmla="*/ 2239968 h 387"/>
                <a:gd name="T22" fmla="*/ 73681289 w 607"/>
                <a:gd name="T23" fmla="*/ 1400178 h 387"/>
                <a:gd name="T24" fmla="*/ 167457330 w 607"/>
                <a:gd name="T25" fmla="*/ 0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7" h="387">
                  <a:moveTo>
                    <a:pt x="600" y="0"/>
                  </a:moveTo>
                  <a:lnTo>
                    <a:pt x="607" y="32"/>
                  </a:lnTo>
                  <a:lnTo>
                    <a:pt x="399" y="252"/>
                  </a:lnTo>
                  <a:lnTo>
                    <a:pt x="172" y="387"/>
                  </a:lnTo>
                  <a:lnTo>
                    <a:pt x="48" y="357"/>
                  </a:lnTo>
                  <a:lnTo>
                    <a:pt x="4" y="354"/>
                  </a:lnTo>
                  <a:lnTo>
                    <a:pt x="1" y="356"/>
                  </a:lnTo>
                  <a:lnTo>
                    <a:pt x="0" y="144"/>
                  </a:lnTo>
                  <a:lnTo>
                    <a:pt x="120" y="32"/>
                  </a:lnTo>
                  <a:lnTo>
                    <a:pt x="112" y="12"/>
                  </a:lnTo>
                  <a:lnTo>
                    <a:pt x="264" y="8"/>
                  </a:lnTo>
                  <a:lnTo>
                    <a:pt x="264" y="5"/>
                  </a:lnTo>
                  <a:lnTo>
                    <a:pt x="600" y="0"/>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28">
              <a:extLst>
                <a:ext uri="{FF2B5EF4-FFF2-40B4-BE49-F238E27FC236}">
                  <a16:creationId xmlns:a16="http://schemas.microsoft.com/office/drawing/2014/main" id="{AA98C98B-5455-49EC-950E-A8ACEC7942FA}"/>
                </a:ext>
              </a:extLst>
            </p:cNvPr>
            <p:cNvSpPr>
              <a:spLocks/>
            </p:cNvSpPr>
            <p:nvPr/>
          </p:nvSpPr>
          <p:spPr bwMode="auto">
            <a:xfrm>
              <a:off x="3912382" y="3650990"/>
              <a:ext cx="310987" cy="280204"/>
            </a:xfrm>
            <a:custGeom>
              <a:avLst/>
              <a:gdLst>
                <a:gd name="T0" fmla="*/ 329577660 w 1181"/>
                <a:gd name="T1" fmla="*/ 52643041 h 1065"/>
                <a:gd name="T2" fmla="*/ 331260775 w 1181"/>
                <a:gd name="T3" fmla="*/ 184811294 h 1065"/>
                <a:gd name="T4" fmla="*/ 273199112 w 1181"/>
                <a:gd name="T5" fmla="*/ 185371152 h 1065"/>
                <a:gd name="T6" fmla="*/ 273479278 w 1181"/>
                <a:gd name="T7" fmla="*/ 268816428 h 1065"/>
                <a:gd name="T8" fmla="*/ 234771856 w 1181"/>
                <a:gd name="T9" fmla="*/ 284497210 h 1065"/>
                <a:gd name="T10" fmla="*/ 178953641 w 1181"/>
                <a:gd name="T11" fmla="*/ 289537518 h 1065"/>
                <a:gd name="T12" fmla="*/ 173904823 w 1181"/>
                <a:gd name="T13" fmla="*/ 298217960 h 1065"/>
                <a:gd name="T14" fmla="*/ 154831278 w 1181"/>
                <a:gd name="T15" fmla="*/ 229333751 h 1065"/>
                <a:gd name="T16" fmla="*/ 125940795 w 1181"/>
                <a:gd name="T17" fmla="*/ 212532724 h 1065"/>
                <a:gd name="T18" fmla="*/ 125379933 w 1181"/>
                <a:gd name="T19" fmla="*/ 212532724 h 1065"/>
                <a:gd name="T20" fmla="*/ 72086391 w 1181"/>
                <a:gd name="T21" fmla="*/ 215053143 h 1065"/>
                <a:gd name="T22" fmla="*/ 60586337 w 1181"/>
                <a:gd name="T23" fmla="*/ 230733924 h 1065"/>
                <a:gd name="T24" fmla="*/ 31695323 w 1181"/>
                <a:gd name="T25" fmla="*/ 229893609 h 1065"/>
                <a:gd name="T26" fmla="*/ 37585698 w 1181"/>
                <a:gd name="T27" fmla="*/ 168010268 h 1065"/>
                <a:gd name="T28" fmla="*/ 24963920 w 1181"/>
                <a:gd name="T29" fmla="*/ 159329825 h 1065"/>
                <a:gd name="T30" fmla="*/ 21597689 w 1181"/>
                <a:gd name="T31" fmla="*/ 156249549 h 1065"/>
                <a:gd name="T32" fmla="*/ 17390429 w 1181"/>
                <a:gd name="T33" fmla="*/ 154569446 h 1065"/>
                <a:gd name="T34" fmla="*/ 0 w 1181"/>
                <a:gd name="T35" fmla="*/ 150088996 h 1065"/>
                <a:gd name="T36" fmla="*/ 44317631 w 1181"/>
                <a:gd name="T37" fmla="*/ 106406326 h 1065"/>
                <a:gd name="T38" fmla="*/ 71525529 w 1181"/>
                <a:gd name="T39" fmla="*/ 63003586 h 1065"/>
                <a:gd name="T40" fmla="*/ 99013593 w 1181"/>
                <a:gd name="T41" fmla="*/ 0 h 1065"/>
                <a:gd name="T42" fmla="*/ 133794452 w 1181"/>
                <a:gd name="T43" fmla="*/ 559858 h 1065"/>
                <a:gd name="T44" fmla="*/ 180636756 w 1181"/>
                <a:gd name="T45" fmla="*/ 14280608 h 1065"/>
                <a:gd name="T46" fmla="*/ 221027294 w 1181"/>
                <a:gd name="T47" fmla="*/ 13440821 h 1065"/>
                <a:gd name="T48" fmla="*/ 248235192 w 1181"/>
                <a:gd name="T49" fmla="*/ 26601714 h 1065"/>
                <a:gd name="T50" fmla="*/ 264223202 w 1181"/>
                <a:gd name="T51" fmla="*/ 55163459 h 1065"/>
                <a:gd name="T52" fmla="*/ 329577660 w 1181"/>
                <a:gd name="T53" fmla="*/ 52643041 h 10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1" h="1065">
                  <a:moveTo>
                    <a:pt x="1175" y="188"/>
                  </a:moveTo>
                  <a:lnTo>
                    <a:pt x="1181" y="660"/>
                  </a:lnTo>
                  <a:lnTo>
                    <a:pt x="974" y="662"/>
                  </a:lnTo>
                  <a:lnTo>
                    <a:pt x="975" y="960"/>
                  </a:lnTo>
                  <a:lnTo>
                    <a:pt x="837" y="1016"/>
                  </a:lnTo>
                  <a:lnTo>
                    <a:pt x="638" y="1034"/>
                  </a:lnTo>
                  <a:lnTo>
                    <a:pt x="620" y="1065"/>
                  </a:lnTo>
                  <a:lnTo>
                    <a:pt x="552" y="819"/>
                  </a:lnTo>
                  <a:lnTo>
                    <a:pt x="449" y="759"/>
                  </a:lnTo>
                  <a:lnTo>
                    <a:pt x="447" y="759"/>
                  </a:lnTo>
                  <a:lnTo>
                    <a:pt x="257" y="768"/>
                  </a:lnTo>
                  <a:lnTo>
                    <a:pt x="216" y="824"/>
                  </a:lnTo>
                  <a:lnTo>
                    <a:pt x="113" y="821"/>
                  </a:lnTo>
                  <a:lnTo>
                    <a:pt x="134" y="600"/>
                  </a:lnTo>
                  <a:lnTo>
                    <a:pt x="89" y="569"/>
                  </a:lnTo>
                  <a:lnTo>
                    <a:pt x="77" y="558"/>
                  </a:lnTo>
                  <a:lnTo>
                    <a:pt x="62" y="552"/>
                  </a:lnTo>
                  <a:lnTo>
                    <a:pt x="0" y="536"/>
                  </a:lnTo>
                  <a:lnTo>
                    <a:pt x="158" y="380"/>
                  </a:lnTo>
                  <a:lnTo>
                    <a:pt x="255" y="225"/>
                  </a:lnTo>
                  <a:lnTo>
                    <a:pt x="353" y="0"/>
                  </a:lnTo>
                  <a:lnTo>
                    <a:pt x="477" y="2"/>
                  </a:lnTo>
                  <a:lnTo>
                    <a:pt x="644" y="51"/>
                  </a:lnTo>
                  <a:lnTo>
                    <a:pt x="788" y="48"/>
                  </a:lnTo>
                  <a:lnTo>
                    <a:pt x="885" y="95"/>
                  </a:lnTo>
                  <a:lnTo>
                    <a:pt x="942" y="197"/>
                  </a:lnTo>
                  <a:lnTo>
                    <a:pt x="1175" y="188"/>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29">
              <a:extLst>
                <a:ext uri="{FF2B5EF4-FFF2-40B4-BE49-F238E27FC236}">
                  <a16:creationId xmlns:a16="http://schemas.microsoft.com/office/drawing/2014/main" id="{15E70955-D8E1-4D1E-93E3-0BE4F01630B7}"/>
                </a:ext>
              </a:extLst>
            </p:cNvPr>
            <p:cNvSpPr>
              <a:spLocks/>
            </p:cNvSpPr>
            <p:nvPr/>
          </p:nvSpPr>
          <p:spPr bwMode="auto">
            <a:xfrm>
              <a:off x="4119180" y="3489181"/>
              <a:ext cx="246264" cy="239949"/>
            </a:xfrm>
            <a:custGeom>
              <a:avLst/>
              <a:gdLst>
                <a:gd name="T0" fmla="*/ 261536901 w 937"/>
                <a:gd name="T1" fmla="*/ 110288668 h 911"/>
                <a:gd name="T2" fmla="*/ 260978169 w 937"/>
                <a:gd name="T3" fmla="*/ 156312074 h 911"/>
                <a:gd name="T4" fmla="*/ 260699067 w 937"/>
                <a:gd name="T5" fmla="*/ 231241154 h 911"/>
                <a:gd name="T6" fmla="*/ 261816531 w 937"/>
                <a:gd name="T7" fmla="*/ 232363689 h 911"/>
                <a:gd name="T8" fmla="*/ 198108899 w 937"/>
                <a:gd name="T9" fmla="*/ 255656158 h 911"/>
                <a:gd name="T10" fmla="*/ 191961788 w 937"/>
                <a:gd name="T11" fmla="*/ 225628479 h 911"/>
                <a:gd name="T12" fmla="*/ 108973929 w 937"/>
                <a:gd name="T13" fmla="*/ 225347713 h 911"/>
                <a:gd name="T14" fmla="*/ 43869202 w 937"/>
                <a:gd name="T15" fmla="*/ 227873549 h 911"/>
                <a:gd name="T16" fmla="*/ 27941898 w 937"/>
                <a:gd name="T17" fmla="*/ 199249171 h 911"/>
                <a:gd name="T18" fmla="*/ 838363 w 937"/>
                <a:gd name="T19" fmla="*/ 186059517 h 911"/>
                <a:gd name="T20" fmla="*/ 838363 w 937"/>
                <a:gd name="T21" fmla="*/ 159679679 h 911"/>
                <a:gd name="T22" fmla="*/ 838363 w 937"/>
                <a:gd name="T23" fmla="*/ 156592840 h 911"/>
                <a:gd name="T24" fmla="*/ 0 w 937"/>
                <a:gd name="T25" fmla="*/ 55284452 h 911"/>
                <a:gd name="T26" fmla="*/ 14529681 w 937"/>
                <a:gd name="T27" fmla="*/ 46023936 h 911"/>
                <a:gd name="T28" fmla="*/ 28500630 w 937"/>
                <a:gd name="T29" fmla="*/ 32833752 h 911"/>
                <a:gd name="T30" fmla="*/ 55604693 w 937"/>
                <a:gd name="T31" fmla="*/ 561003 h 911"/>
                <a:gd name="T32" fmla="*/ 56443056 w 937"/>
                <a:gd name="T33" fmla="*/ 0 h 911"/>
                <a:gd name="T34" fmla="*/ 68737279 w 937"/>
                <a:gd name="T35" fmla="*/ 841769 h 911"/>
                <a:gd name="T36" fmla="*/ 103385550 w 937"/>
                <a:gd name="T37" fmla="*/ 9261046 h 911"/>
                <a:gd name="T38" fmla="*/ 122665247 w 937"/>
                <a:gd name="T39" fmla="*/ 30869448 h 911"/>
                <a:gd name="T40" fmla="*/ 221300780 w 937"/>
                <a:gd name="T41" fmla="*/ 50514076 h 911"/>
                <a:gd name="T42" fmla="*/ 261536901 w 937"/>
                <a:gd name="T43" fmla="*/ 110288668 h 9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7" h="911">
                  <a:moveTo>
                    <a:pt x="936" y="393"/>
                  </a:moveTo>
                  <a:lnTo>
                    <a:pt x="934" y="557"/>
                  </a:lnTo>
                  <a:lnTo>
                    <a:pt x="933" y="824"/>
                  </a:lnTo>
                  <a:lnTo>
                    <a:pt x="937" y="828"/>
                  </a:lnTo>
                  <a:lnTo>
                    <a:pt x="709" y="911"/>
                  </a:lnTo>
                  <a:lnTo>
                    <a:pt x="687" y="804"/>
                  </a:lnTo>
                  <a:lnTo>
                    <a:pt x="390" y="803"/>
                  </a:lnTo>
                  <a:lnTo>
                    <a:pt x="157" y="812"/>
                  </a:lnTo>
                  <a:lnTo>
                    <a:pt x="100" y="710"/>
                  </a:lnTo>
                  <a:lnTo>
                    <a:pt x="3" y="663"/>
                  </a:lnTo>
                  <a:lnTo>
                    <a:pt x="3" y="569"/>
                  </a:lnTo>
                  <a:lnTo>
                    <a:pt x="3" y="558"/>
                  </a:lnTo>
                  <a:lnTo>
                    <a:pt x="0" y="197"/>
                  </a:lnTo>
                  <a:lnTo>
                    <a:pt x="52" y="164"/>
                  </a:lnTo>
                  <a:lnTo>
                    <a:pt x="102" y="117"/>
                  </a:lnTo>
                  <a:lnTo>
                    <a:pt x="199" y="2"/>
                  </a:lnTo>
                  <a:lnTo>
                    <a:pt x="202" y="0"/>
                  </a:lnTo>
                  <a:lnTo>
                    <a:pt x="246" y="3"/>
                  </a:lnTo>
                  <a:lnTo>
                    <a:pt x="370" y="33"/>
                  </a:lnTo>
                  <a:lnTo>
                    <a:pt x="439" y="110"/>
                  </a:lnTo>
                  <a:lnTo>
                    <a:pt x="792" y="180"/>
                  </a:lnTo>
                  <a:lnTo>
                    <a:pt x="936" y="393"/>
                  </a:lnTo>
                  <a:close/>
                </a:path>
              </a:pathLst>
            </a:custGeom>
            <a:solidFill>
              <a:schemeClr val="bg1">
                <a:lumMod val="85000"/>
              </a:schemeClr>
            </a:solidFill>
            <a:ln w="3175">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0">
              <a:extLst>
                <a:ext uri="{FF2B5EF4-FFF2-40B4-BE49-F238E27FC236}">
                  <a16:creationId xmlns:a16="http://schemas.microsoft.com/office/drawing/2014/main" id="{731719B0-42BC-42FE-A95C-2F5D15B5B968}"/>
                </a:ext>
              </a:extLst>
            </p:cNvPr>
            <p:cNvSpPr>
              <a:spLocks/>
            </p:cNvSpPr>
            <p:nvPr/>
          </p:nvSpPr>
          <p:spPr bwMode="auto">
            <a:xfrm>
              <a:off x="4200479" y="3192402"/>
              <a:ext cx="166544" cy="206798"/>
            </a:xfrm>
            <a:custGeom>
              <a:avLst/>
              <a:gdLst>
                <a:gd name="T0" fmla="*/ 176970886 w 634"/>
                <a:gd name="T1" fmla="*/ 195451942 h 786"/>
                <a:gd name="T2" fmla="*/ 176970886 w 634"/>
                <a:gd name="T3" fmla="*/ 216733437 h 786"/>
                <a:gd name="T4" fmla="*/ 144312091 w 634"/>
                <a:gd name="T5" fmla="*/ 216733437 h 786"/>
                <a:gd name="T6" fmla="*/ 136496487 w 634"/>
                <a:gd name="T7" fmla="*/ 216733437 h 786"/>
                <a:gd name="T8" fmla="*/ 42707655 w 634"/>
                <a:gd name="T9" fmla="*/ 218133612 h 786"/>
                <a:gd name="T10" fmla="*/ 42707655 w 634"/>
                <a:gd name="T11" fmla="*/ 218973400 h 786"/>
                <a:gd name="T12" fmla="*/ 278959 w 634"/>
                <a:gd name="T13" fmla="*/ 220093646 h 786"/>
                <a:gd name="T14" fmla="*/ 278959 w 634"/>
                <a:gd name="T15" fmla="*/ 69444129 h 786"/>
                <a:gd name="T16" fmla="*/ 1116364 w 634"/>
                <a:gd name="T17" fmla="*/ 69444129 h 786"/>
                <a:gd name="T18" fmla="*/ 0 w 634"/>
                <a:gd name="T19" fmla="*/ 0 h 786"/>
                <a:gd name="T20" fmla="*/ 17027059 w 634"/>
                <a:gd name="T21" fmla="*/ 1400175 h 786"/>
                <a:gd name="T22" fmla="*/ 36287374 w 634"/>
                <a:gd name="T23" fmla="*/ 2520421 h 786"/>
                <a:gd name="T24" fmla="*/ 90439212 w 634"/>
                <a:gd name="T25" fmla="*/ 6720417 h 786"/>
                <a:gd name="T26" fmla="*/ 105512502 w 634"/>
                <a:gd name="T27" fmla="*/ 7560204 h 786"/>
                <a:gd name="T28" fmla="*/ 106349907 w 634"/>
                <a:gd name="T29" fmla="*/ 41162817 h 786"/>
                <a:gd name="T30" fmla="*/ 118910982 w 634"/>
                <a:gd name="T31" fmla="*/ 103046213 h 786"/>
                <a:gd name="T32" fmla="*/ 176691927 w 634"/>
                <a:gd name="T33" fmla="*/ 109206771 h 786"/>
                <a:gd name="T34" fmla="*/ 176970886 w 634"/>
                <a:gd name="T35" fmla="*/ 152889479 h 786"/>
                <a:gd name="T36" fmla="*/ 176970886 w 634"/>
                <a:gd name="T37" fmla="*/ 164370279 h 786"/>
                <a:gd name="T38" fmla="*/ 176970886 w 634"/>
                <a:gd name="T39" fmla="*/ 195451942 h 7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4" h="786">
                  <a:moveTo>
                    <a:pt x="634" y="698"/>
                  </a:moveTo>
                  <a:lnTo>
                    <a:pt x="634" y="774"/>
                  </a:lnTo>
                  <a:lnTo>
                    <a:pt x="517" y="774"/>
                  </a:lnTo>
                  <a:lnTo>
                    <a:pt x="489" y="774"/>
                  </a:lnTo>
                  <a:lnTo>
                    <a:pt x="153" y="779"/>
                  </a:lnTo>
                  <a:lnTo>
                    <a:pt x="153" y="782"/>
                  </a:lnTo>
                  <a:lnTo>
                    <a:pt x="1" y="786"/>
                  </a:lnTo>
                  <a:lnTo>
                    <a:pt x="1" y="248"/>
                  </a:lnTo>
                  <a:lnTo>
                    <a:pt x="4" y="248"/>
                  </a:lnTo>
                  <a:lnTo>
                    <a:pt x="0" y="0"/>
                  </a:lnTo>
                  <a:lnTo>
                    <a:pt x="61" y="5"/>
                  </a:lnTo>
                  <a:lnTo>
                    <a:pt x="130" y="9"/>
                  </a:lnTo>
                  <a:lnTo>
                    <a:pt x="324" y="24"/>
                  </a:lnTo>
                  <a:lnTo>
                    <a:pt x="378" y="27"/>
                  </a:lnTo>
                  <a:lnTo>
                    <a:pt x="381" y="147"/>
                  </a:lnTo>
                  <a:lnTo>
                    <a:pt x="426" y="368"/>
                  </a:lnTo>
                  <a:lnTo>
                    <a:pt x="633" y="390"/>
                  </a:lnTo>
                  <a:lnTo>
                    <a:pt x="634" y="546"/>
                  </a:lnTo>
                  <a:lnTo>
                    <a:pt x="634" y="587"/>
                  </a:lnTo>
                  <a:lnTo>
                    <a:pt x="634" y="698"/>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1">
              <a:extLst>
                <a:ext uri="{FF2B5EF4-FFF2-40B4-BE49-F238E27FC236}">
                  <a16:creationId xmlns:a16="http://schemas.microsoft.com/office/drawing/2014/main" id="{835BF729-8CF7-4094-8B30-28BD3502A36F}"/>
                </a:ext>
              </a:extLst>
            </p:cNvPr>
            <p:cNvSpPr>
              <a:spLocks/>
            </p:cNvSpPr>
            <p:nvPr/>
          </p:nvSpPr>
          <p:spPr bwMode="auto">
            <a:xfrm>
              <a:off x="4216265" y="3396043"/>
              <a:ext cx="152335" cy="196538"/>
            </a:xfrm>
            <a:custGeom>
              <a:avLst/>
              <a:gdLst>
                <a:gd name="T0" fmla="*/ 161005308 w 578"/>
                <a:gd name="T1" fmla="*/ 8960391 h 747"/>
                <a:gd name="T2" fmla="*/ 161005308 w 578"/>
                <a:gd name="T3" fmla="*/ 0 h 747"/>
                <a:gd name="T4" fmla="*/ 128129665 w 578"/>
                <a:gd name="T5" fmla="*/ 0 h 747"/>
                <a:gd name="T6" fmla="*/ 120262198 w 578"/>
                <a:gd name="T7" fmla="*/ 0 h 747"/>
                <a:gd name="T8" fmla="*/ 122228800 w 578"/>
                <a:gd name="T9" fmla="*/ 8960391 h 747"/>
                <a:gd name="T10" fmla="*/ 63783624 w 578"/>
                <a:gd name="T11" fmla="*/ 70564464 h 747"/>
                <a:gd name="T12" fmla="*/ 0 w 578"/>
                <a:gd name="T13" fmla="*/ 108367120 h 747"/>
                <a:gd name="T14" fmla="*/ 19388254 w 578"/>
                <a:gd name="T15" fmla="*/ 129928573 h 747"/>
                <a:gd name="T16" fmla="*/ 118576010 w 578"/>
                <a:gd name="T17" fmla="*/ 149529460 h 747"/>
                <a:gd name="T18" fmla="*/ 159038177 w 578"/>
                <a:gd name="T19" fmla="*/ 209173498 h 747"/>
                <a:gd name="T20" fmla="*/ 161005308 w 578"/>
                <a:gd name="T21" fmla="*/ 209173498 h 747"/>
                <a:gd name="T22" fmla="*/ 162410024 w 578"/>
                <a:gd name="T23" fmla="*/ 194892330 h 747"/>
                <a:gd name="T24" fmla="*/ 161005308 w 578"/>
                <a:gd name="T25" fmla="*/ 8960391 h 7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8" h="747">
                  <a:moveTo>
                    <a:pt x="573" y="32"/>
                  </a:moveTo>
                  <a:lnTo>
                    <a:pt x="573" y="0"/>
                  </a:lnTo>
                  <a:lnTo>
                    <a:pt x="456" y="0"/>
                  </a:lnTo>
                  <a:lnTo>
                    <a:pt x="428" y="0"/>
                  </a:lnTo>
                  <a:lnTo>
                    <a:pt x="435" y="32"/>
                  </a:lnTo>
                  <a:lnTo>
                    <a:pt x="227" y="252"/>
                  </a:lnTo>
                  <a:lnTo>
                    <a:pt x="0" y="387"/>
                  </a:lnTo>
                  <a:lnTo>
                    <a:pt x="69" y="464"/>
                  </a:lnTo>
                  <a:lnTo>
                    <a:pt x="422" y="534"/>
                  </a:lnTo>
                  <a:lnTo>
                    <a:pt x="566" y="747"/>
                  </a:lnTo>
                  <a:lnTo>
                    <a:pt x="573" y="747"/>
                  </a:lnTo>
                  <a:lnTo>
                    <a:pt x="578" y="696"/>
                  </a:lnTo>
                  <a:lnTo>
                    <a:pt x="573" y="32"/>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2">
              <a:extLst>
                <a:ext uri="{FF2B5EF4-FFF2-40B4-BE49-F238E27FC236}">
                  <a16:creationId xmlns:a16="http://schemas.microsoft.com/office/drawing/2014/main" id="{C3B022D3-65DD-4D58-B791-99800E8EB8CD}"/>
                </a:ext>
              </a:extLst>
            </p:cNvPr>
            <p:cNvSpPr>
              <a:spLocks/>
            </p:cNvSpPr>
            <p:nvPr/>
          </p:nvSpPr>
          <p:spPr bwMode="auto">
            <a:xfrm>
              <a:off x="4060771" y="3186088"/>
              <a:ext cx="142076" cy="355188"/>
            </a:xfrm>
            <a:custGeom>
              <a:avLst/>
              <a:gdLst>
                <a:gd name="T0" fmla="*/ 150084488 w 539"/>
                <a:gd name="T1" fmla="*/ 76277669 h 1349"/>
                <a:gd name="T2" fmla="*/ 148960574 w 539"/>
                <a:gd name="T3" fmla="*/ 6730164 h 1349"/>
                <a:gd name="T4" fmla="*/ 131253616 w 539"/>
                <a:gd name="T5" fmla="*/ 5608559 h 1349"/>
                <a:gd name="T6" fmla="*/ 94435339 w 539"/>
                <a:gd name="T7" fmla="*/ 3084681 h 1349"/>
                <a:gd name="T8" fmla="*/ 57054573 w 539"/>
                <a:gd name="T9" fmla="*/ 560803 h 1349"/>
                <a:gd name="T10" fmla="*/ 56492616 w 539"/>
                <a:gd name="T11" fmla="*/ 560803 h 1349"/>
                <a:gd name="T12" fmla="*/ 48623093 w 539"/>
                <a:gd name="T13" fmla="*/ 0 h 1349"/>
                <a:gd name="T14" fmla="*/ 60427378 w 539"/>
                <a:gd name="T15" fmla="*/ 112453428 h 1349"/>
                <a:gd name="T16" fmla="*/ 22484655 w 539"/>
                <a:gd name="T17" fmla="*/ 137131404 h 1349"/>
                <a:gd name="T18" fmla="*/ 2529338 w 539"/>
                <a:gd name="T19" fmla="*/ 128438164 h 1349"/>
                <a:gd name="T20" fmla="*/ 3091826 w 539"/>
                <a:gd name="T21" fmla="*/ 301184525 h 1349"/>
                <a:gd name="T22" fmla="*/ 17706427 w 539"/>
                <a:gd name="T23" fmla="*/ 301184525 h 1349"/>
                <a:gd name="T24" fmla="*/ 0 w 539"/>
                <a:gd name="T25" fmla="*/ 327825575 h 1349"/>
                <a:gd name="T26" fmla="*/ 22484655 w 539"/>
                <a:gd name="T27" fmla="*/ 354747292 h 1349"/>
                <a:gd name="T28" fmla="*/ 22765634 w 539"/>
                <a:gd name="T29" fmla="*/ 355868898 h 1349"/>
                <a:gd name="T30" fmla="*/ 62113780 w 539"/>
                <a:gd name="T31" fmla="*/ 378303662 h 1349"/>
                <a:gd name="T32" fmla="*/ 76728911 w 539"/>
                <a:gd name="T33" fmla="*/ 369049620 h 1349"/>
                <a:gd name="T34" fmla="*/ 90781556 w 539"/>
                <a:gd name="T35" fmla="*/ 355868898 h 1349"/>
                <a:gd name="T36" fmla="*/ 118043908 w 539"/>
                <a:gd name="T37" fmla="*/ 323619289 h 1349"/>
                <a:gd name="T38" fmla="*/ 117762929 w 539"/>
                <a:gd name="T39" fmla="*/ 264167826 h 1349"/>
                <a:gd name="T40" fmla="*/ 151489912 w 539"/>
                <a:gd name="T41" fmla="*/ 232759156 h 1349"/>
                <a:gd name="T42" fmla="*/ 149241552 w 539"/>
                <a:gd name="T43" fmla="*/ 227150597 h 1349"/>
                <a:gd name="T44" fmla="*/ 149241552 w 539"/>
                <a:gd name="T45" fmla="*/ 76277669 h 1349"/>
                <a:gd name="T46" fmla="*/ 150084488 w 539"/>
                <a:gd name="T47" fmla="*/ 76277669 h 1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9" h="1349">
                  <a:moveTo>
                    <a:pt x="534" y="272"/>
                  </a:moveTo>
                  <a:lnTo>
                    <a:pt x="530" y="24"/>
                  </a:lnTo>
                  <a:lnTo>
                    <a:pt x="467" y="20"/>
                  </a:lnTo>
                  <a:lnTo>
                    <a:pt x="336" y="11"/>
                  </a:lnTo>
                  <a:lnTo>
                    <a:pt x="203" y="2"/>
                  </a:lnTo>
                  <a:lnTo>
                    <a:pt x="201" y="2"/>
                  </a:lnTo>
                  <a:lnTo>
                    <a:pt x="173" y="0"/>
                  </a:lnTo>
                  <a:lnTo>
                    <a:pt x="215" y="401"/>
                  </a:lnTo>
                  <a:lnTo>
                    <a:pt x="80" y="489"/>
                  </a:lnTo>
                  <a:lnTo>
                    <a:pt x="9" y="458"/>
                  </a:lnTo>
                  <a:lnTo>
                    <a:pt x="11" y="1074"/>
                  </a:lnTo>
                  <a:lnTo>
                    <a:pt x="63" y="1074"/>
                  </a:lnTo>
                  <a:lnTo>
                    <a:pt x="0" y="1169"/>
                  </a:lnTo>
                  <a:lnTo>
                    <a:pt x="80" y="1265"/>
                  </a:lnTo>
                  <a:lnTo>
                    <a:pt x="81" y="1269"/>
                  </a:lnTo>
                  <a:lnTo>
                    <a:pt x="221" y="1349"/>
                  </a:lnTo>
                  <a:lnTo>
                    <a:pt x="273" y="1316"/>
                  </a:lnTo>
                  <a:lnTo>
                    <a:pt x="323" y="1269"/>
                  </a:lnTo>
                  <a:lnTo>
                    <a:pt x="420" y="1154"/>
                  </a:lnTo>
                  <a:lnTo>
                    <a:pt x="419" y="942"/>
                  </a:lnTo>
                  <a:lnTo>
                    <a:pt x="539" y="830"/>
                  </a:lnTo>
                  <a:lnTo>
                    <a:pt x="531" y="810"/>
                  </a:lnTo>
                  <a:lnTo>
                    <a:pt x="531" y="272"/>
                  </a:lnTo>
                  <a:lnTo>
                    <a:pt x="534" y="272"/>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34">
              <a:extLst>
                <a:ext uri="{FF2B5EF4-FFF2-40B4-BE49-F238E27FC236}">
                  <a16:creationId xmlns:a16="http://schemas.microsoft.com/office/drawing/2014/main" id="{AE2D8652-EF13-44F6-9B62-702939FDAD6A}"/>
                </a:ext>
              </a:extLst>
            </p:cNvPr>
            <p:cNvSpPr>
              <a:spLocks/>
            </p:cNvSpPr>
            <p:nvPr/>
          </p:nvSpPr>
          <p:spPr bwMode="auto">
            <a:xfrm>
              <a:off x="4234419" y="4832582"/>
              <a:ext cx="330720" cy="123132"/>
            </a:xfrm>
            <a:custGeom>
              <a:avLst/>
              <a:gdLst>
                <a:gd name="T0" fmla="*/ 351142035 w 1257"/>
                <a:gd name="T1" fmla="*/ 87645346 h 468"/>
                <a:gd name="T2" fmla="*/ 350862105 w 1257"/>
                <a:gd name="T3" fmla="*/ 130488267 h 468"/>
                <a:gd name="T4" fmla="*/ 325100665 w 1257"/>
                <a:gd name="T5" fmla="*/ 131048125 h 468"/>
                <a:gd name="T6" fmla="*/ 108367065 w 1257"/>
                <a:gd name="T7" fmla="*/ 130207808 h 468"/>
                <a:gd name="T8" fmla="*/ 44242600 w 1257"/>
                <a:gd name="T9" fmla="*/ 120967500 h 468"/>
                <a:gd name="T10" fmla="*/ 21001582 w 1257"/>
                <a:gd name="T11" fmla="*/ 78964896 h 468"/>
                <a:gd name="T12" fmla="*/ 21001582 w 1257"/>
                <a:gd name="T13" fmla="*/ 78405038 h 468"/>
                <a:gd name="T14" fmla="*/ 0 w 1257"/>
                <a:gd name="T15" fmla="*/ 43962638 h 468"/>
                <a:gd name="T16" fmla="*/ 51803339 w 1257"/>
                <a:gd name="T17" fmla="*/ 43962638 h 468"/>
                <a:gd name="T18" fmla="*/ 51803339 w 1257"/>
                <a:gd name="T19" fmla="*/ 1120246 h 468"/>
                <a:gd name="T20" fmla="*/ 137488716 w 1257"/>
                <a:gd name="T21" fmla="*/ 1120246 h 468"/>
                <a:gd name="T22" fmla="*/ 163810544 w 1257"/>
                <a:gd name="T23" fmla="*/ 1680104 h 468"/>
                <a:gd name="T24" fmla="*/ 168570931 w 1257"/>
                <a:gd name="T25" fmla="*/ 0 h 468"/>
                <a:gd name="T26" fmla="*/ 351982352 w 1257"/>
                <a:gd name="T27" fmla="*/ 840317 h 468"/>
                <a:gd name="T28" fmla="*/ 351702423 w 1257"/>
                <a:gd name="T29" fmla="*/ 87645346 h 468"/>
                <a:gd name="T30" fmla="*/ 351142035 w 1257"/>
                <a:gd name="T31" fmla="*/ 87645346 h 4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57" h="468">
                  <a:moveTo>
                    <a:pt x="1254" y="313"/>
                  </a:moveTo>
                  <a:lnTo>
                    <a:pt x="1253" y="466"/>
                  </a:lnTo>
                  <a:lnTo>
                    <a:pt x="1161" y="468"/>
                  </a:lnTo>
                  <a:lnTo>
                    <a:pt x="387" y="465"/>
                  </a:lnTo>
                  <a:lnTo>
                    <a:pt x="158" y="432"/>
                  </a:lnTo>
                  <a:lnTo>
                    <a:pt x="75" y="282"/>
                  </a:lnTo>
                  <a:lnTo>
                    <a:pt x="75" y="280"/>
                  </a:lnTo>
                  <a:lnTo>
                    <a:pt x="0" y="157"/>
                  </a:lnTo>
                  <a:lnTo>
                    <a:pt x="185" y="157"/>
                  </a:lnTo>
                  <a:lnTo>
                    <a:pt x="185" y="4"/>
                  </a:lnTo>
                  <a:lnTo>
                    <a:pt x="491" y="4"/>
                  </a:lnTo>
                  <a:lnTo>
                    <a:pt x="585" y="6"/>
                  </a:lnTo>
                  <a:lnTo>
                    <a:pt x="602" y="0"/>
                  </a:lnTo>
                  <a:lnTo>
                    <a:pt x="1257" y="3"/>
                  </a:lnTo>
                  <a:lnTo>
                    <a:pt x="1256" y="313"/>
                  </a:lnTo>
                  <a:lnTo>
                    <a:pt x="1254" y="313"/>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35">
              <a:extLst>
                <a:ext uri="{FF2B5EF4-FFF2-40B4-BE49-F238E27FC236}">
                  <a16:creationId xmlns:a16="http://schemas.microsoft.com/office/drawing/2014/main" id="{56B199F9-FC46-43E6-93A6-4654CEB55A9F}"/>
                </a:ext>
              </a:extLst>
            </p:cNvPr>
            <p:cNvSpPr>
              <a:spLocks/>
            </p:cNvSpPr>
            <p:nvPr/>
          </p:nvSpPr>
          <p:spPr bwMode="auto">
            <a:xfrm>
              <a:off x="4363865" y="4691297"/>
              <a:ext cx="201274" cy="142864"/>
            </a:xfrm>
            <a:custGeom>
              <a:avLst/>
              <a:gdLst>
                <a:gd name="T0" fmla="*/ 213655122 w 766"/>
                <a:gd name="T1" fmla="*/ 0 h 543"/>
                <a:gd name="T2" fmla="*/ 213655122 w 766"/>
                <a:gd name="T3" fmla="*/ 44522418 h 543"/>
                <a:gd name="T4" fmla="*/ 213934158 w 766"/>
                <a:gd name="T5" fmla="*/ 64683633 h 543"/>
                <a:gd name="T6" fmla="*/ 213934158 w 766"/>
                <a:gd name="T7" fmla="*/ 151209112 h 543"/>
                <a:gd name="T8" fmla="*/ 31000960 w 766"/>
                <a:gd name="T9" fmla="*/ 150368797 h 543"/>
                <a:gd name="T10" fmla="*/ 26253127 w 766"/>
                <a:gd name="T11" fmla="*/ 152048898 h 543"/>
                <a:gd name="T12" fmla="*/ 0 w 766"/>
                <a:gd name="T13" fmla="*/ 151489041 h 543"/>
                <a:gd name="T14" fmla="*/ 0 w 766"/>
                <a:gd name="T15" fmla="*/ 106126307 h 543"/>
                <a:gd name="T16" fmla="*/ 279036 w 766"/>
                <a:gd name="T17" fmla="*/ 65523948 h 543"/>
                <a:gd name="T18" fmla="*/ 837635 w 766"/>
                <a:gd name="T19" fmla="*/ 44522418 h 543"/>
                <a:gd name="T20" fmla="*/ 837635 w 766"/>
                <a:gd name="T21" fmla="*/ 1120244 h 543"/>
                <a:gd name="T22" fmla="*/ 85741085 w 766"/>
                <a:gd name="T23" fmla="*/ 1960030 h 543"/>
                <a:gd name="T24" fmla="*/ 85741085 w 766"/>
                <a:gd name="T25" fmla="*/ 279929 h 543"/>
                <a:gd name="T26" fmla="*/ 213655122 w 766"/>
                <a:gd name="T27" fmla="*/ 0 h 5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6" h="543">
                  <a:moveTo>
                    <a:pt x="765" y="0"/>
                  </a:moveTo>
                  <a:lnTo>
                    <a:pt x="765" y="159"/>
                  </a:lnTo>
                  <a:lnTo>
                    <a:pt x="766" y="231"/>
                  </a:lnTo>
                  <a:lnTo>
                    <a:pt x="766" y="540"/>
                  </a:lnTo>
                  <a:lnTo>
                    <a:pt x="111" y="537"/>
                  </a:lnTo>
                  <a:lnTo>
                    <a:pt x="94" y="543"/>
                  </a:lnTo>
                  <a:lnTo>
                    <a:pt x="0" y="541"/>
                  </a:lnTo>
                  <a:lnTo>
                    <a:pt x="0" y="379"/>
                  </a:lnTo>
                  <a:lnTo>
                    <a:pt x="1" y="234"/>
                  </a:lnTo>
                  <a:lnTo>
                    <a:pt x="3" y="159"/>
                  </a:lnTo>
                  <a:lnTo>
                    <a:pt x="3" y="4"/>
                  </a:lnTo>
                  <a:lnTo>
                    <a:pt x="307" y="7"/>
                  </a:lnTo>
                  <a:lnTo>
                    <a:pt x="307" y="1"/>
                  </a:lnTo>
                  <a:lnTo>
                    <a:pt x="765" y="0"/>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a:extLst>
                <a:ext uri="{FF2B5EF4-FFF2-40B4-BE49-F238E27FC236}">
                  <a16:creationId xmlns:a16="http://schemas.microsoft.com/office/drawing/2014/main" id="{0002E502-02E1-40EC-A220-093C8E399D13}"/>
                </a:ext>
              </a:extLst>
            </p:cNvPr>
            <p:cNvSpPr>
              <a:spLocks/>
            </p:cNvSpPr>
            <p:nvPr/>
          </p:nvSpPr>
          <p:spPr bwMode="auto">
            <a:xfrm>
              <a:off x="4276253" y="4946242"/>
              <a:ext cx="288887" cy="217849"/>
            </a:xfrm>
            <a:custGeom>
              <a:avLst/>
              <a:gdLst>
                <a:gd name="T0" fmla="*/ 306619275 w 1098"/>
                <a:gd name="T1" fmla="*/ 80645000 h 828"/>
                <a:gd name="T2" fmla="*/ 307459063 w 1098"/>
                <a:gd name="T3" fmla="*/ 135528579 h 828"/>
                <a:gd name="T4" fmla="*/ 266576704 w 1098"/>
                <a:gd name="T5" fmla="*/ 231854375 h 828"/>
                <a:gd name="T6" fmla="*/ 184811458 w 1098"/>
                <a:gd name="T7" fmla="*/ 225133958 h 828"/>
                <a:gd name="T8" fmla="*/ 184251600 w 1098"/>
                <a:gd name="T9" fmla="*/ 223733783 h 828"/>
                <a:gd name="T10" fmla="*/ 183971671 w 1098"/>
                <a:gd name="T11" fmla="*/ 222613537 h 828"/>
                <a:gd name="T12" fmla="*/ 183411283 w 1098"/>
                <a:gd name="T13" fmla="*/ 220933433 h 828"/>
                <a:gd name="T14" fmla="*/ 183131354 w 1098"/>
                <a:gd name="T15" fmla="*/ 220093646 h 828"/>
                <a:gd name="T16" fmla="*/ 182291567 w 1098"/>
                <a:gd name="T17" fmla="*/ 218413542 h 828"/>
                <a:gd name="T18" fmla="*/ 181731179 w 1098"/>
                <a:gd name="T19" fmla="*/ 216733437 h 828"/>
                <a:gd name="T20" fmla="*/ 180891392 w 1098"/>
                <a:gd name="T21" fmla="*/ 215333262 h 828"/>
                <a:gd name="T22" fmla="*/ 180611463 w 1098"/>
                <a:gd name="T23" fmla="*/ 214213546 h 828"/>
                <a:gd name="T24" fmla="*/ 180051075 w 1098"/>
                <a:gd name="T25" fmla="*/ 213373229 h 828"/>
                <a:gd name="T26" fmla="*/ 179211288 w 1098"/>
                <a:gd name="T27" fmla="*/ 211973054 h 828"/>
                <a:gd name="T28" fmla="*/ 178931358 w 1098"/>
                <a:gd name="T29" fmla="*/ 211133267 h 828"/>
                <a:gd name="T30" fmla="*/ 178370971 w 1098"/>
                <a:gd name="T31" fmla="*/ 210292950 h 828"/>
                <a:gd name="T32" fmla="*/ 178091042 w 1098"/>
                <a:gd name="T33" fmla="*/ 210013021 h 828"/>
                <a:gd name="T34" fmla="*/ 177531183 w 1098"/>
                <a:gd name="T35" fmla="*/ 209173233 h 828"/>
                <a:gd name="T36" fmla="*/ 177531183 w 1098"/>
                <a:gd name="T37" fmla="*/ 208332917 h 828"/>
                <a:gd name="T38" fmla="*/ 177251254 w 1098"/>
                <a:gd name="T39" fmla="*/ 207493129 h 828"/>
                <a:gd name="T40" fmla="*/ 176690867 w 1098"/>
                <a:gd name="T41" fmla="*/ 206932742 h 828"/>
                <a:gd name="T42" fmla="*/ 176410938 w 1098"/>
                <a:gd name="T43" fmla="*/ 206092954 h 828"/>
                <a:gd name="T44" fmla="*/ 175571150 w 1098"/>
                <a:gd name="T45" fmla="*/ 202452817 h 828"/>
                <a:gd name="T46" fmla="*/ 174730833 w 1098"/>
                <a:gd name="T47" fmla="*/ 201612500 h 828"/>
                <a:gd name="T48" fmla="*/ 173330658 w 1098"/>
                <a:gd name="T49" fmla="*/ 199932396 h 828"/>
                <a:gd name="T50" fmla="*/ 132728229 w 1098"/>
                <a:gd name="T51" fmla="*/ 161290000 h 828"/>
                <a:gd name="T52" fmla="*/ 112566979 w 1098"/>
                <a:gd name="T53" fmla="*/ 164930138 h 828"/>
                <a:gd name="T54" fmla="*/ 64123887 w 1098"/>
                <a:gd name="T55" fmla="*/ 173891046 h 828"/>
                <a:gd name="T56" fmla="*/ 20161250 w 1098"/>
                <a:gd name="T57" fmla="*/ 93246046 h 828"/>
                <a:gd name="T58" fmla="*/ 20441179 w 1098"/>
                <a:gd name="T59" fmla="*/ 91565942 h 828"/>
                <a:gd name="T60" fmla="*/ 21001567 w 1098"/>
                <a:gd name="T61" fmla="*/ 90165767 h 828"/>
                <a:gd name="T62" fmla="*/ 21001567 w 1098"/>
                <a:gd name="T63" fmla="*/ 87365417 h 828"/>
                <a:gd name="T64" fmla="*/ 20441179 w 1098"/>
                <a:gd name="T65" fmla="*/ 86805558 h 828"/>
                <a:gd name="T66" fmla="*/ 20161250 w 1098"/>
                <a:gd name="T67" fmla="*/ 84845525 h 828"/>
                <a:gd name="T68" fmla="*/ 20161250 w 1098"/>
                <a:gd name="T69" fmla="*/ 82325104 h 828"/>
                <a:gd name="T70" fmla="*/ 19321463 w 1098"/>
                <a:gd name="T71" fmla="*/ 80924929 h 828"/>
                <a:gd name="T72" fmla="*/ 14280621 w 1098"/>
                <a:gd name="T73" fmla="*/ 71684621 h 828"/>
                <a:gd name="T74" fmla="*/ 13440833 w 1098"/>
                <a:gd name="T75" fmla="*/ 70844304 h 828"/>
                <a:gd name="T76" fmla="*/ 12880975 w 1098"/>
                <a:gd name="T77" fmla="*/ 70004517 h 828"/>
                <a:gd name="T78" fmla="*/ 12040658 w 1098"/>
                <a:gd name="T79" fmla="*/ 68884271 h 828"/>
                <a:gd name="T80" fmla="*/ 11760729 w 1098"/>
                <a:gd name="T81" fmla="*/ 66644308 h 828"/>
                <a:gd name="T82" fmla="*/ 10920942 w 1098"/>
                <a:gd name="T83" fmla="*/ 65524062 h 828"/>
                <a:gd name="T84" fmla="*/ 10360554 w 1098"/>
                <a:gd name="T85" fmla="*/ 63843958 h 828"/>
                <a:gd name="T86" fmla="*/ 10360554 w 1098"/>
                <a:gd name="T87" fmla="*/ 62443783 h 828"/>
                <a:gd name="T88" fmla="*/ 10080625 w 1098"/>
                <a:gd name="T89" fmla="*/ 61603996 h 828"/>
                <a:gd name="T90" fmla="*/ 279929 w 1098"/>
                <a:gd name="T91" fmla="*/ 1120246 h 828"/>
                <a:gd name="T92" fmla="*/ 0 w 1098"/>
                <a:gd name="T93" fmla="*/ 0 h 828"/>
                <a:gd name="T94" fmla="*/ 280857325 w 1098"/>
                <a:gd name="T95" fmla="*/ 10080625 h 8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98" h="828">
                  <a:moveTo>
                    <a:pt x="1095" y="34"/>
                  </a:moveTo>
                  <a:lnTo>
                    <a:pt x="1095" y="288"/>
                  </a:lnTo>
                  <a:lnTo>
                    <a:pt x="1098" y="454"/>
                  </a:lnTo>
                  <a:lnTo>
                    <a:pt x="1098" y="484"/>
                  </a:lnTo>
                  <a:lnTo>
                    <a:pt x="949" y="646"/>
                  </a:lnTo>
                  <a:lnTo>
                    <a:pt x="952" y="828"/>
                  </a:lnTo>
                  <a:lnTo>
                    <a:pt x="661" y="805"/>
                  </a:lnTo>
                  <a:lnTo>
                    <a:pt x="660" y="804"/>
                  </a:lnTo>
                  <a:lnTo>
                    <a:pt x="660" y="802"/>
                  </a:lnTo>
                  <a:lnTo>
                    <a:pt x="658" y="799"/>
                  </a:lnTo>
                  <a:lnTo>
                    <a:pt x="658" y="798"/>
                  </a:lnTo>
                  <a:lnTo>
                    <a:pt x="657" y="795"/>
                  </a:lnTo>
                  <a:lnTo>
                    <a:pt x="655" y="792"/>
                  </a:lnTo>
                  <a:lnTo>
                    <a:pt x="655" y="789"/>
                  </a:lnTo>
                  <a:lnTo>
                    <a:pt x="654" y="787"/>
                  </a:lnTo>
                  <a:lnTo>
                    <a:pt x="654" y="786"/>
                  </a:lnTo>
                  <a:lnTo>
                    <a:pt x="652" y="783"/>
                  </a:lnTo>
                  <a:lnTo>
                    <a:pt x="651" y="780"/>
                  </a:lnTo>
                  <a:lnTo>
                    <a:pt x="649" y="777"/>
                  </a:lnTo>
                  <a:lnTo>
                    <a:pt x="649" y="774"/>
                  </a:lnTo>
                  <a:lnTo>
                    <a:pt x="648" y="772"/>
                  </a:lnTo>
                  <a:lnTo>
                    <a:pt x="646" y="769"/>
                  </a:lnTo>
                  <a:lnTo>
                    <a:pt x="645" y="768"/>
                  </a:lnTo>
                  <a:lnTo>
                    <a:pt x="645" y="765"/>
                  </a:lnTo>
                  <a:lnTo>
                    <a:pt x="643" y="765"/>
                  </a:lnTo>
                  <a:lnTo>
                    <a:pt x="643" y="762"/>
                  </a:lnTo>
                  <a:lnTo>
                    <a:pt x="642" y="759"/>
                  </a:lnTo>
                  <a:lnTo>
                    <a:pt x="640" y="757"/>
                  </a:lnTo>
                  <a:lnTo>
                    <a:pt x="639" y="756"/>
                  </a:lnTo>
                  <a:lnTo>
                    <a:pt x="639" y="754"/>
                  </a:lnTo>
                  <a:lnTo>
                    <a:pt x="637" y="753"/>
                  </a:lnTo>
                  <a:lnTo>
                    <a:pt x="637" y="751"/>
                  </a:lnTo>
                  <a:lnTo>
                    <a:pt x="636" y="751"/>
                  </a:lnTo>
                  <a:lnTo>
                    <a:pt x="636" y="750"/>
                  </a:lnTo>
                  <a:lnTo>
                    <a:pt x="634" y="748"/>
                  </a:lnTo>
                  <a:lnTo>
                    <a:pt x="634" y="747"/>
                  </a:lnTo>
                  <a:lnTo>
                    <a:pt x="634" y="745"/>
                  </a:lnTo>
                  <a:lnTo>
                    <a:pt x="634" y="744"/>
                  </a:lnTo>
                  <a:lnTo>
                    <a:pt x="633" y="742"/>
                  </a:lnTo>
                  <a:lnTo>
                    <a:pt x="633" y="741"/>
                  </a:lnTo>
                  <a:lnTo>
                    <a:pt x="633" y="739"/>
                  </a:lnTo>
                  <a:lnTo>
                    <a:pt x="631" y="739"/>
                  </a:lnTo>
                  <a:lnTo>
                    <a:pt x="631" y="738"/>
                  </a:lnTo>
                  <a:lnTo>
                    <a:pt x="630" y="736"/>
                  </a:lnTo>
                  <a:lnTo>
                    <a:pt x="628" y="727"/>
                  </a:lnTo>
                  <a:lnTo>
                    <a:pt x="627" y="723"/>
                  </a:lnTo>
                  <a:lnTo>
                    <a:pt x="627" y="721"/>
                  </a:lnTo>
                  <a:lnTo>
                    <a:pt x="624" y="720"/>
                  </a:lnTo>
                  <a:lnTo>
                    <a:pt x="622" y="718"/>
                  </a:lnTo>
                  <a:lnTo>
                    <a:pt x="619" y="714"/>
                  </a:lnTo>
                  <a:lnTo>
                    <a:pt x="616" y="711"/>
                  </a:lnTo>
                  <a:lnTo>
                    <a:pt x="474" y="576"/>
                  </a:lnTo>
                  <a:lnTo>
                    <a:pt x="423" y="534"/>
                  </a:lnTo>
                  <a:lnTo>
                    <a:pt x="402" y="589"/>
                  </a:lnTo>
                  <a:lnTo>
                    <a:pt x="400" y="589"/>
                  </a:lnTo>
                  <a:lnTo>
                    <a:pt x="229" y="621"/>
                  </a:lnTo>
                  <a:lnTo>
                    <a:pt x="130" y="507"/>
                  </a:lnTo>
                  <a:lnTo>
                    <a:pt x="72" y="333"/>
                  </a:lnTo>
                  <a:lnTo>
                    <a:pt x="72" y="331"/>
                  </a:lnTo>
                  <a:lnTo>
                    <a:pt x="73" y="327"/>
                  </a:lnTo>
                  <a:lnTo>
                    <a:pt x="73" y="325"/>
                  </a:lnTo>
                  <a:lnTo>
                    <a:pt x="75" y="322"/>
                  </a:lnTo>
                  <a:lnTo>
                    <a:pt x="76" y="321"/>
                  </a:lnTo>
                  <a:lnTo>
                    <a:pt x="75" y="312"/>
                  </a:lnTo>
                  <a:lnTo>
                    <a:pt x="75" y="310"/>
                  </a:lnTo>
                  <a:lnTo>
                    <a:pt x="73" y="310"/>
                  </a:lnTo>
                  <a:lnTo>
                    <a:pt x="73" y="307"/>
                  </a:lnTo>
                  <a:lnTo>
                    <a:pt x="72" y="303"/>
                  </a:lnTo>
                  <a:lnTo>
                    <a:pt x="72" y="298"/>
                  </a:lnTo>
                  <a:lnTo>
                    <a:pt x="72" y="294"/>
                  </a:lnTo>
                  <a:lnTo>
                    <a:pt x="70" y="291"/>
                  </a:lnTo>
                  <a:lnTo>
                    <a:pt x="69" y="289"/>
                  </a:lnTo>
                  <a:lnTo>
                    <a:pt x="69" y="288"/>
                  </a:lnTo>
                  <a:lnTo>
                    <a:pt x="51" y="256"/>
                  </a:lnTo>
                  <a:lnTo>
                    <a:pt x="49" y="255"/>
                  </a:lnTo>
                  <a:lnTo>
                    <a:pt x="48" y="253"/>
                  </a:lnTo>
                  <a:lnTo>
                    <a:pt x="48" y="252"/>
                  </a:lnTo>
                  <a:lnTo>
                    <a:pt x="46" y="250"/>
                  </a:lnTo>
                  <a:lnTo>
                    <a:pt x="45" y="249"/>
                  </a:lnTo>
                  <a:lnTo>
                    <a:pt x="43" y="246"/>
                  </a:lnTo>
                  <a:lnTo>
                    <a:pt x="42" y="241"/>
                  </a:lnTo>
                  <a:lnTo>
                    <a:pt x="42" y="238"/>
                  </a:lnTo>
                  <a:lnTo>
                    <a:pt x="40" y="237"/>
                  </a:lnTo>
                  <a:lnTo>
                    <a:pt x="39" y="234"/>
                  </a:lnTo>
                  <a:lnTo>
                    <a:pt x="39" y="231"/>
                  </a:lnTo>
                  <a:lnTo>
                    <a:pt x="37" y="228"/>
                  </a:lnTo>
                  <a:lnTo>
                    <a:pt x="37" y="226"/>
                  </a:lnTo>
                  <a:lnTo>
                    <a:pt x="37" y="223"/>
                  </a:lnTo>
                  <a:lnTo>
                    <a:pt x="36" y="222"/>
                  </a:lnTo>
                  <a:lnTo>
                    <a:pt x="36" y="220"/>
                  </a:lnTo>
                  <a:lnTo>
                    <a:pt x="12" y="69"/>
                  </a:lnTo>
                  <a:lnTo>
                    <a:pt x="1" y="4"/>
                  </a:lnTo>
                  <a:lnTo>
                    <a:pt x="1" y="1"/>
                  </a:lnTo>
                  <a:lnTo>
                    <a:pt x="0" y="0"/>
                  </a:lnTo>
                  <a:lnTo>
                    <a:pt x="229" y="33"/>
                  </a:lnTo>
                  <a:lnTo>
                    <a:pt x="1003" y="36"/>
                  </a:lnTo>
                  <a:lnTo>
                    <a:pt x="1095" y="34"/>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9">
              <a:extLst>
                <a:ext uri="{FF2B5EF4-FFF2-40B4-BE49-F238E27FC236}">
                  <a16:creationId xmlns:a16="http://schemas.microsoft.com/office/drawing/2014/main" id="{85C9AA40-B028-4592-BE25-B31F11C51479}"/>
                </a:ext>
              </a:extLst>
            </p:cNvPr>
            <p:cNvSpPr>
              <a:spLocks/>
            </p:cNvSpPr>
            <p:nvPr/>
          </p:nvSpPr>
          <p:spPr bwMode="auto">
            <a:xfrm>
              <a:off x="4075768" y="3903568"/>
              <a:ext cx="224953" cy="175227"/>
            </a:xfrm>
            <a:custGeom>
              <a:avLst/>
              <a:gdLst>
                <a:gd name="T0" fmla="*/ 196571970 w 855"/>
                <a:gd name="T1" fmla="*/ 41722675 h 666"/>
                <a:gd name="T2" fmla="*/ 226813812 w 855"/>
                <a:gd name="T3" fmla="*/ 83725279 h 666"/>
                <a:gd name="T4" fmla="*/ 239414315 w 855"/>
                <a:gd name="T5" fmla="*/ 145048817 h 666"/>
                <a:gd name="T6" fmla="*/ 217572985 w 855"/>
                <a:gd name="T7" fmla="*/ 185651775 h 666"/>
                <a:gd name="T8" fmla="*/ 150368892 w 855"/>
                <a:gd name="T9" fmla="*/ 186491563 h 666"/>
                <a:gd name="T10" fmla="*/ 150368892 w 855"/>
                <a:gd name="T11" fmla="*/ 172210942 h 666"/>
                <a:gd name="T12" fmla="*/ 39482140 w 855"/>
                <a:gd name="T13" fmla="*/ 172770800 h 666"/>
                <a:gd name="T14" fmla="*/ 18761054 w 855"/>
                <a:gd name="T15" fmla="*/ 162130317 h 666"/>
                <a:gd name="T16" fmla="*/ 18761054 w 855"/>
                <a:gd name="T17" fmla="*/ 161849858 h 666"/>
                <a:gd name="T18" fmla="*/ 19320912 w 855"/>
                <a:gd name="T19" fmla="*/ 161849858 h 666"/>
                <a:gd name="T20" fmla="*/ 19320912 w 855"/>
                <a:gd name="T21" fmla="*/ 161290000 h 666"/>
                <a:gd name="T22" fmla="*/ 19320912 w 855"/>
                <a:gd name="T23" fmla="*/ 161010071 h 666"/>
                <a:gd name="T24" fmla="*/ 29401526 w 855"/>
                <a:gd name="T25" fmla="*/ 145048817 h 666"/>
                <a:gd name="T26" fmla="*/ 10360543 w 855"/>
                <a:gd name="T27" fmla="*/ 133568017 h 666"/>
                <a:gd name="T28" fmla="*/ 6720409 w 855"/>
                <a:gd name="T29" fmla="*/ 120967500 h 666"/>
                <a:gd name="T30" fmla="*/ 3360205 w 855"/>
                <a:gd name="T31" fmla="*/ 120967500 h 666"/>
                <a:gd name="T32" fmla="*/ 2800347 w 855"/>
                <a:gd name="T33" fmla="*/ 120687571 h 666"/>
                <a:gd name="T34" fmla="*/ 2519889 w 855"/>
                <a:gd name="T35" fmla="*/ 119847254 h 666"/>
                <a:gd name="T36" fmla="*/ 4480449 w 855"/>
                <a:gd name="T37" fmla="*/ 113967154 h 666"/>
                <a:gd name="T38" fmla="*/ 5880094 w 855"/>
                <a:gd name="T39" fmla="*/ 113126837 h 666"/>
                <a:gd name="T40" fmla="*/ 6720409 w 855"/>
                <a:gd name="T41" fmla="*/ 113406767 h 666"/>
                <a:gd name="T42" fmla="*/ 21281472 w 855"/>
                <a:gd name="T43" fmla="*/ 83725279 h 666"/>
                <a:gd name="T44" fmla="*/ 22681117 w 855"/>
                <a:gd name="T45" fmla="*/ 83165421 h 666"/>
                <a:gd name="T46" fmla="*/ 22961575 w 855"/>
                <a:gd name="T47" fmla="*/ 83165421 h 666"/>
                <a:gd name="T48" fmla="*/ 23521432 w 855"/>
                <a:gd name="T49" fmla="*/ 83165421 h 666"/>
                <a:gd name="T50" fmla="*/ 23801361 w 855"/>
                <a:gd name="T51" fmla="*/ 83165421 h 666"/>
                <a:gd name="T52" fmla="*/ 24361219 w 855"/>
                <a:gd name="T53" fmla="*/ 82884963 h 666"/>
                <a:gd name="T54" fmla="*/ 24641677 w 855"/>
                <a:gd name="T55" fmla="*/ 82884963 h 666"/>
                <a:gd name="T56" fmla="*/ 25201535 w 855"/>
                <a:gd name="T57" fmla="*/ 82884963 h 666"/>
                <a:gd name="T58" fmla="*/ 34441833 w 855"/>
                <a:gd name="T59" fmla="*/ 72804338 h 666"/>
                <a:gd name="T60" fmla="*/ 0 w 855"/>
                <a:gd name="T61" fmla="*/ 29401558 h 666"/>
                <a:gd name="T62" fmla="*/ 5040307 w 855"/>
                <a:gd name="T63" fmla="*/ 20721108 h 666"/>
                <a:gd name="T64" fmla="*/ 60763612 w 855"/>
                <a:gd name="T65" fmla="*/ 15680796 h 666"/>
                <a:gd name="T66" fmla="*/ 99405965 w 855"/>
                <a:gd name="T67" fmla="*/ 0 h 666"/>
                <a:gd name="T68" fmla="*/ 115086744 w 855"/>
                <a:gd name="T69" fmla="*/ 1680104 h 666"/>
                <a:gd name="T70" fmla="*/ 173890324 w 855"/>
                <a:gd name="T71" fmla="*/ 21841354 h 666"/>
                <a:gd name="T72" fmla="*/ 196571970 w 855"/>
                <a:gd name="T73" fmla="*/ 41722675 h 6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55" h="666">
                  <a:moveTo>
                    <a:pt x="702" y="149"/>
                  </a:moveTo>
                  <a:lnTo>
                    <a:pt x="810" y="299"/>
                  </a:lnTo>
                  <a:lnTo>
                    <a:pt x="855" y="518"/>
                  </a:lnTo>
                  <a:lnTo>
                    <a:pt x="777" y="663"/>
                  </a:lnTo>
                  <a:lnTo>
                    <a:pt x="537" y="666"/>
                  </a:lnTo>
                  <a:lnTo>
                    <a:pt x="537" y="615"/>
                  </a:lnTo>
                  <a:lnTo>
                    <a:pt x="141" y="617"/>
                  </a:lnTo>
                  <a:lnTo>
                    <a:pt x="67" y="579"/>
                  </a:lnTo>
                  <a:lnTo>
                    <a:pt x="67" y="578"/>
                  </a:lnTo>
                  <a:lnTo>
                    <a:pt x="69" y="578"/>
                  </a:lnTo>
                  <a:lnTo>
                    <a:pt x="69" y="576"/>
                  </a:lnTo>
                  <a:lnTo>
                    <a:pt x="69" y="575"/>
                  </a:lnTo>
                  <a:lnTo>
                    <a:pt x="105" y="518"/>
                  </a:lnTo>
                  <a:lnTo>
                    <a:pt x="37" y="477"/>
                  </a:lnTo>
                  <a:lnTo>
                    <a:pt x="24" y="432"/>
                  </a:lnTo>
                  <a:lnTo>
                    <a:pt x="12" y="432"/>
                  </a:lnTo>
                  <a:lnTo>
                    <a:pt x="10" y="431"/>
                  </a:lnTo>
                  <a:lnTo>
                    <a:pt x="9" y="428"/>
                  </a:lnTo>
                  <a:lnTo>
                    <a:pt x="16" y="407"/>
                  </a:lnTo>
                  <a:lnTo>
                    <a:pt x="21" y="404"/>
                  </a:lnTo>
                  <a:lnTo>
                    <a:pt x="24" y="405"/>
                  </a:lnTo>
                  <a:lnTo>
                    <a:pt x="76" y="299"/>
                  </a:lnTo>
                  <a:lnTo>
                    <a:pt x="81" y="297"/>
                  </a:lnTo>
                  <a:lnTo>
                    <a:pt x="82" y="297"/>
                  </a:lnTo>
                  <a:lnTo>
                    <a:pt x="84" y="297"/>
                  </a:lnTo>
                  <a:lnTo>
                    <a:pt x="85" y="297"/>
                  </a:lnTo>
                  <a:lnTo>
                    <a:pt x="87" y="296"/>
                  </a:lnTo>
                  <a:lnTo>
                    <a:pt x="88" y="296"/>
                  </a:lnTo>
                  <a:lnTo>
                    <a:pt x="90" y="296"/>
                  </a:lnTo>
                  <a:lnTo>
                    <a:pt x="123" y="260"/>
                  </a:lnTo>
                  <a:lnTo>
                    <a:pt x="0" y="105"/>
                  </a:lnTo>
                  <a:lnTo>
                    <a:pt x="18" y="74"/>
                  </a:lnTo>
                  <a:lnTo>
                    <a:pt x="217" y="56"/>
                  </a:lnTo>
                  <a:lnTo>
                    <a:pt x="355" y="0"/>
                  </a:lnTo>
                  <a:lnTo>
                    <a:pt x="411" y="6"/>
                  </a:lnTo>
                  <a:lnTo>
                    <a:pt x="621" y="78"/>
                  </a:lnTo>
                  <a:lnTo>
                    <a:pt x="702" y="149"/>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40">
              <a:extLst>
                <a:ext uri="{FF2B5EF4-FFF2-40B4-BE49-F238E27FC236}">
                  <a16:creationId xmlns:a16="http://schemas.microsoft.com/office/drawing/2014/main" id="{2CBD2C2B-5561-4CA6-8327-55CE6CFDCECD}"/>
                </a:ext>
              </a:extLst>
            </p:cNvPr>
            <p:cNvSpPr>
              <a:spLocks/>
            </p:cNvSpPr>
            <p:nvPr/>
          </p:nvSpPr>
          <p:spPr bwMode="auto">
            <a:xfrm>
              <a:off x="4109709" y="4065376"/>
              <a:ext cx="254946" cy="120764"/>
            </a:xfrm>
            <a:custGeom>
              <a:avLst/>
              <a:gdLst>
                <a:gd name="T0" fmla="*/ 271057623 w 970"/>
                <a:gd name="T1" fmla="*/ 106407169 h 459"/>
                <a:gd name="T2" fmla="*/ 271057623 w 970"/>
                <a:gd name="T3" fmla="*/ 94646416 h 459"/>
                <a:gd name="T4" fmla="*/ 188622777 w 970"/>
                <a:gd name="T5" fmla="*/ 34442471 h 459"/>
                <a:gd name="T6" fmla="*/ 181077760 w 970"/>
                <a:gd name="T7" fmla="*/ 13440861 h 459"/>
                <a:gd name="T8" fmla="*/ 114012060 w 970"/>
                <a:gd name="T9" fmla="*/ 14281179 h 459"/>
                <a:gd name="T10" fmla="*/ 114012060 w 970"/>
                <a:gd name="T11" fmla="*/ 0 h 459"/>
                <a:gd name="T12" fmla="*/ 3353047 w 970"/>
                <a:gd name="T13" fmla="*/ 559859 h 459"/>
                <a:gd name="T14" fmla="*/ 5309476 w 970"/>
                <a:gd name="T15" fmla="*/ 5040323 h 459"/>
                <a:gd name="T16" fmla="*/ 0 w 970"/>
                <a:gd name="T17" fmla="*/ 128528498 h 459"/>
                <a:gd name="T18" fmla="*/ 185269201 w 970"/>
                <a:gd name="T19" fmla="*/ 127688180 h 459"/>
                <a:gd name="T20" fmla="*/ 185269201 w 970"/>
                <a:gd name="T21" fmla="*/ 106407169 h 459"/>
                <a:gd name="T22" fmla="*/ 271057623 w 970"/>
                <a:gd name="T23" fmla="*/ 106407169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0" h="459">
                  <a:moveTo>
                    <a:pt x="970" y="380"/>
                  </a:moveTo>
                  <a:lnTo>
                    <a:pt x="970" y="338"/>
                  </a:lnTo>
                  <a:lnTo>
                    <a:pt x="675" y="123"/>
                  </a:lnTo>
                  <a:lnTo>
                    <a:pt x="648" y="48"/>
                  </a:lnTo>
                  <a:lnTo>
                    <a:pt x="408" y="51"/>
                  </a:lnTo>
                  <a:lnTo>
                    <a:pt x="408" y="0"/>
                  </a:lnTo>
                  <a:lnTo>
                    <a:pt x="12" y="2"/>
                  </a:lnTo>
                  <a:lnTo>
                    <a:pt x="19" y="18"/>
                  </a:lnTo>
                  <a:lnTo>
                    <a:pt x="0" y="459"/>
                  </a:lnTo>
                  <a:lnTo>
                    <a:pt x="663" y="456"/>
                  </a:lnTo>
                  <a:lnTo>
                    <a:pt x="663" y="380"/>
                  </a:lnTo>
                  <a:lnTo>
                    <a:pt x="970" y="380"/>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3">
              <a:extLst>
                <a:ext uri="{FF2B5EF4-FFF2-40B4-BE49-F238E27FC236}">
                  <a16:creationId xmlns:a16="http://schemas.microsoft.com/office/drawing/2014/main" id="{9B86E97C-F553-421B-ADD5-21EAB5165E03}"/>
                </a:ext>
              </a:extLst>
            </p:cNvPr>
            <p:cNvSpPr>
              <a:spLocks/>
            </p:cNvSpPr>
            <p:nvPr/>
          </p:nvSpPr>
          <p:spPr bwMode="auto">
            <a:xfrm>
              <a:off x="4058404" y="4165618"/>
              <a:ext cx="306251" cy="142076"/>
            </a:xfrm>
            <a:custGeom>
              <a:avLst/>
              <a:gdLst>
                <a:gd name="T0" fmla="*/ 325660279 w 1164"/>
                <a:gd name="T1" fmla="*/ 81765246 h 540"/>
                <a:gd name="T2" fmla="*/ 325940208 w 1164"/>
                <a:gd name="T3" fmla="*/ 50683054 h 540"/>
                <a:gd name="T4" fmla="*/ 325940208 w 1164"/>
                <a:gd name="T5" fmla="*/ 21841354 h 540"/>
                <a:gd name="T6" fmla="*/ 325940208 w 1164"/>
                <a:gd name="T7" fmla="*/ 0 h 540"/>
                <a:gd name="T8" fmla="*/ 239974967 w 1164"/>
                <a:gd name="T9" fmla="*/ 0 h 540"/>
                <a:gd name="T10" fmla="*/ 239974967 w 1164"/>
                <a:gd name="T11" fmla="*/ 21281496 h 540"/>
                <a:gd name="T12" fmla="*/ 54323192 w 1164"/>
                <a:gd name="T13" fmla="*/ 22121283 h 540"/>
                <a:gd name="T14" fmla="*/ 52923546 w 1164"/>
                <a:gd name="T15" fmla="*/ 24641704 h 540"/>
                <a:gd name="T16" fmla="*/ 52923546 w 1164"/>
                <a:gd name="T17" fmla="*/ 25201563 h 540"/>
                <a:gd name="T18" fmla="*/ 18481146 w 1164"/>
                <a:gd name="T19" fmla="*/ 115367329 h 540"/>
                <a:gd name="T20" fmla="*/ 18201217 w 1164"/>
                <a:gd name="T21" fmla="*/ 115367329 h 540"/>
                <a:gd name="T22" fmla="*/ 0 w 1164"/>
                <a:gd name="T23" fmla="*/ 150369588 h 540"/>
                <a:gd name="T24" fmla="*/ 3080279 w 1164"/>
                <a:gd name="T25" fmla="*/ 150369588 h 540"/>
                <a:gd name="T26" fmla="*/ 67204167 w 1164"/>
                <a:gd name="T27" fmla="*/ 149809200 h 540"/>
                <a:gd name="T28" fmla="*/ 126007812 w 1164"/>
                <a:gd name="T29" fmla="*/ 150369588 h 540"/>
                <a:gd name="T30" fmla="*/ 162130317 w 1164"/>
                <a:gd name="T31" fmla="*/ 151209375 h 540"/>
                <a:gd name="T32" fmla="*/ 303818925 w 1164"/>
                <a:gd name="T33" fmla="*/ 150649517 h 540"/>
                <a:gd name="T34" fmla="*/ 304098854 w 1164"/>
                <a:gd name="T35" fmla="*/ 107806596 h 540"/>
                <a:gd name="T36" fmla="*/ 325660279 w 1164"/>
                <a:gd name="T37" fmla="*/ 107806596 h 540"/>
                <a:gd name="T38" fmla="*/ 325660279 w 1164"/>
                <a:gd name="T39" fmla="*/ 81765246 h 5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64" h="540">
                  <a:moveTo>
                    <a:pt x="1163" y="292"/>
                  </a:moveTo>
                  <a:lnTo>
                    <a:pt x="1164" y="181"/>
                  </a:lnTo>
                  <a:lnTo>
                    <a:pt x="1164" y="78"/>
                  </a:lnTo>
                  <a:lnTo>
                    <a:pt x="1164" y="0"/>
                  </a:lnTo>
                  <a:lnTo>
                    <a:pt x="857" y="0"/>
                  </a:lnTo>
                  <a:lnTo>
                    <a:pt x="857" y="76"/>
                  </a:lnTo>
                  <a:lnTo>
                    <a:pt x="194" y="79"/>
                  </a:lnTo>
                  <a:lnTo>
                    <a:pt x="189" y="88"/>
                  </a:lnTo>
                  <a:lnTo>
                    <a:pt x="189" y="90"/>
                  </a:lnTo>
                  <a:lnTo>
                    <a:pt x="66" y="412"/>
                  </a:lnTo>
                  <a:lnTo>
                    <a:pt x="65" y="412"/>
                  </a:lnTo>
                  <a:lnTo>
                    <a:pt x="0" y="537"/>
                  </a:lnTo>
                  <a:lnTo>
                    <a:pt x="11" y="537"/>
                  </a:lnTo>
                  <a:lnTo>
                    <a:pt x="240" y="535"/>
                  </a:lnTo>
                  <a:lnTo>
                    <a:pt x="450" y="537"/>
                  </a:lnTo>
                  <a:lnTo>
                    <a:pt x="579" y="540"/>
                  </a:lnTo>
                  <a:lnTo>
                    <a:pt x="1085" y="538"/>
                  </a:lnTo>
                  <a:lnTo>
                    <a:pt x="1086" y="385"/>
                  </a:lnTo>
                  <a:lnTo>
                    <a:pt x="1163" y="385"/>
                  </a:lnTo>
                  <a:lnTo>
                    <a:pt x="1163" y="292"/>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33">
              <a:extLst>
                <a:ext uri="{FF2B5EF4-FFF2-40B4-BE49-F238E27FC236}">
                  <a16:creationId xmlns:a16="http://schemas.microsoft.com/office/drawing/2014/main" id="{D085C897-2CE2-4DF0-91E8-AF2CA309D0DA}"/>
                </a:ext>
              </a:extLst>
            </p:cNvPr>
            <p:cNvSpPr>
              <a:spLocks/>
            </p:cNvSpPr>
            <p:nvPr/>
          </p:nvSpPr>
          <p:spPr bwMode="auto">
            <a:xfrm>
              <a:off x="4125495" y="4668407"/>
              <a:ext cx="238371" cy="205220"/>
            </a:xfrm>
            <a:custGeom>
              <a:avLst/>
              <a:gdLst>
                <a:gd name="T0" fmla="*/ 253136400 w 907"/>
                <a:gd name="T1" fmla="*/ 175571150 h 780"/>
                <a:gd name="T2" fmla="*/ 253136400 w 907"/>
                <a:gd name="T3" fmla="*/ 130207808 h 780"/>
                <a:gd name="T4" fmla="*/ 253416021 w 907"/>
                <a:gd name="T5" fmla="*/ 89605379 h 780"/>
                <a:gd name="T6" fmla="*/ 168478508 w 907"/>
                <a:gd name="T7" fmla="*/ 89045521 h 780"/>
                <a:gd name="T8" fmla="*/ 168757600 w 907"/>
                <a:gd name="T9" fmla="*/ 7280275 h 780"/>
                <a:gd name="T10" fmla="*/ 0 w 907"/>
                <a:gd name="T11" fmla="*/ 0 h 780"/>
                <a:gd name="T12" fmla="*/ 279621 w 907"/>
                <a:gd name="T13" fmla="*/ 559858 h 780"/>
                <a:gd name="T14" fmla="*/ 279621 w 907"/>
                <a:gd name="T15" fmla="*/ 840317 h 780"/>
                <a:gd name="T16" fmla="*/ 838333 w 907"/>
                <a:gd name="T17" fmla="*/ 1400175 h 780"/>
                <a:gd name="T18" fmla="*/ 1117425 w 907"/>
                <a:gd name="T19" fmla="*/ 1680104 h 780"/>
                <a:gd name="T20" fmla="*/ 1117425 w 907"/>
                <a:gd name="T21" fmla="*/ 2520421 h 780"/>
                <a:gd name="T22" fmla="*/ 1676137 w 907"/>
                <a:gd name="T23" fmla="*/ 2520421 h 780"/>
                <a:gd name="T24" fmla="*/ 1676137 w 907"/>
                <a:gd name="T25" fmla="*/ 3080279 h 780"/>
                <a:gd name="T26" fmla="*/ 1955758 w 907"/>
                <a:gd name="T27" fmla="*/ 3360208 h 780"/>
                <a:gd name="T28" fmla="*/ 4191137 w 907"/>
                <a:gd name="T29" fmla="*/ 7280275 h 780"/>
                <a:gd name="T30" fmla="*/ 45542204 w 907"/>
                <a:gd name="T31" fmla="*/ 68604342 h 780"/>
                <a:gd name="T32" fmla="*/ 62026600 w 907"/>
                <a:gd name="T33" fmla="*/ 102486354 h 780"/>
                <a:gd name="T34" fmla="*/ 62026600 w 907"/>
                <a:gd name="T35" fmla="*/ 103046213 h 780"/>
                <a:gd name="T36" fmla="*/ 62026600 w 907"/>
                <a:gd name="T37" fmla="*/ 103326671 h 780"/>
                <a:gd name="T38" fmla="*/ 62306221 w 907"/>
                <a:gd name="T39" fmla="*/ 104166458 h 780"/>
                <a:gd name="T40" fmla="*/ 62864933 w 907"/>
                <a:gd name="T41" fmla="*/ 105006775 h 780"/>
                <a:gd name="T42" fmla="*/ 63144554 w 907"/>
                <a:gd name="T43" fmla="*/ 105846562 h 780"/>
                <a:gd name="T44" fmla="*/ 63703267 w 907"/>
                <a:gd name="T45" fmla="*/ 107246737 h 780"/>
                <a:gd name="T46" fmla="*/ 64541600 w 907"/>
                <a:gd name="T47" fmla="*/ 108366454 h 780"/>
                <a:gd name="T48" fmla="*/ 64820691 w 907"/>
                <a:gd name="T49" fmla="*/ 109206771 h 780"/>
                <a:gd name="T50" fmla="*/ 65659025 w 907"/>
                <a:gd name="T51" fmla="*/ 110606946 h 780"/>
                <a:gd name="T52" fmla="*/ 66217737 w 907"/>
                <a:gd name="T53" fmla="*/ 111446733 h 780"/>
                <a:gd name="T54" fmla="*/ 66497358 w 907"/>
                <a:gd name="T55" fmla="*/ 111726662 h 780"/>
                <a:gd name="T56" fmla="*/ 67056070 w 907"/>
                <a:gd name="T57" fmla="*/ 112566979 h 780"/>
                <a:gd name="T58" fmla="*/ 67335691 w 907"/>
                <a:gd name="T59" fmla="*/ 113406767 h 780"/>
                <a:gd name="T60" fmla="*/ 67894403 w 907"/>
                <a:gd name="T61" fmla="*/ 114806942 h 780"/>
                <a:gd name="T62" fmla="*/ 68732207 w 907"/>
                <a:gd name="T63" fmla="*/ 115647258 h 780"/>
                <a:gd name="T64" fmla="*/ 68732207 w 907"/>
                <a:gd name="T65" fmla="*/ 116487046 h 780"/>
                <a:gd name="T66" fmla="*/ 69011828 w 907"/>
                <a:gd name="T67" fmla="*/ 116766975 h 780"/>
                <a:gd name="T68" fmla="*/ 69570540 w 907"/>
                <a:gd name="T69" fmla="*/ 117327362 h 780"/>
                <a:gd name="T70" fmla="*/ 69850161 w 907"/>
                <a:gd name="T71" fmla="*/ 118167150 h 780"/>
                <a:gd name="T72" fmla="*/ 70408874 w 907"/>
                <a:gd name="T73" fmla="*/ 119287396 h 780"/>
                <a:gd name="T74" fmla="*/ 70688494 w 907"/>
                <a:gd name="T75" fmla="*/ 119847254 h 780"/>
                <a:gd name="T76" fmla="*/ 70688494 w 907"/>
                <a:gd name="T77" fmla="*/ 120687571 h 780"/>
                <a:gd name="T78" fmla="*/ 71247207 w 907"/>
                <a:gd name="T79" fmla="*/ 120967500 h 780"/>
                <a:gd name="T80" fmla="*/ 71526298 w 907"/>
                <a:gd name="T81" fmla="*/ 121807287 h 780"/>
                <a:gd name="T82" fmla="*/ 71526298 w 907"/>
                <a:gd name="T83" fmla="*/ 122367675 h 780"/>
                <a:gd name="T84" fmla="*/ 72085011 w 907"/>
                <a:gd name="T85" fmla="*/ 123207462 h 780"/>
                <a:gd name="T86" fmla="*/ 72085011 w 907"/>
                <a:gd name="T87" fmla="*/ 123487392 h 780"/>
                <a:gd name="T88" fmla="*/ 72364632 w 907"/>
                <a:gd name="T89" fmla="*/ 124327708 h 780"/>
                <a:gd name="T90" fmla="*/ 72364632 w 907"/>
                <a:gd name="T91" fmla="*/ 124887567 h 780"/>
                <a:gd name="T92" fmla="*/ 72923344 w 907"/>
                <a:gd name="T93" fmla="*/ 125727883 h 780"/>
                <a:gd name="T94" fmla="*/ 72923344 w 907"/>
                <a:gd name="T95" fmla="*/ 126007812 h 780"/>
                <a:gd name="T96" fmla="*/ 74041298 w 907"/>
                <a:gd name="T97" fmla="*/ 130207808 h 780"/>
                <a:gd name="T98" fmla="*/ 101701530 w 907"/>
                <a:gd name="T99" fmla="*/ 191531875 h 780"/>
                <a:gd name="T100" fmla="*/ 115951077 w 907"/>
                <a:gd name="T101" fmla="*/ 218133612 h 780"/>
                <a:gd name="T102" fmla="*/ 115951077 w 907"/>
                <a:gd name="T103" fmla="*/ 218413542 h 780"/>
                <a:gd name="T104" fmla="*/ 167640175 w 907"/>
                <a:gd name="T105" fmla="*/ 218413542 h 780"/>
                <a:gd name="T106" fmla="*/ 167640175 w 907"/>
                <a:gd name="T107" fmla="*/ 175571150 h 780"/>
                <a:gd name="T108" fmla="*/ 253136400 w 907"/>
                <a:gd name="T109" fmla="*/ 175571150 h 7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7" h="780">
                  <a:moveTo>
                    <a:pt x="906" y="627"/>
                  </a:moveTo>
                  <a:lnTo>
                    <a:pt x="906" y="465"/>
                  </a:lnTo>
                  <a:lnTo>
                    <a:pt x="907" y="320"/>
                  </a:lnTo>
                  <a:lnTo>
                    <a:pt x="603" y="318"/>
                  </a:lnTo>
                  <a:lnTo>
                    <a:pt x="604" y="26"/>
                  </a:lnTo>
                  <a:lnTo>
                    <a:pt x="0" y="0"/>
                  </a:lnTo>
                  <a:lnTo>
                    <a:pt x="1" y="2"/>
                  </a:lnTo>
                  <a:lnTo>
                    <a:pt x="1" y="3"/>
                  </a:lnTo>
                  <a:lnTo>
                    <a:pt x="3" y="5"/>
                  </a:lnTo>
                  <a:lnTo>
                    <a:pt x="4" y="6"/>
                  </a:lnTo>
                  <a:lnTo>
                    <a:pt x="4" y="9"/>
                  </a:lnTo>
                  <a:lnTo>
                    <a:pt x="6" y="9"/>
                  </a:lnTo>
                  <a:lnTo>
                    <a:pt x="6" y="11"/>
                  </a:lnTo>
                  <a:lnTo>
                    <a:pt x="7" y="12"/>
                  </a:lnTo>
                  <a:lnTo>
                    <a:pt x="15" y="26"/>
                  </a:lnTo>
                  <a:lnTo>
                    <a:pt x="163" y="245"/>
                  </a:lnTo>
                  <a:lnTo>
                    <a:pt x="222" y="366"/>
                  </a:lnTo>
                  <a:lnTo>
                    <a:pt x="222" y="368"/>
                  </a:lnTo>
                  <a:lnTo>
                    <a:pt x="222" y="369"/>
                  </a:lnTo>
                  <a:lnTo>
                    <a:pt x="223" y="372"/>
                  </a:lnTo>
                  <a:lnTo>
                    <a:pt x="225" y="375"/>
                  </a:lnTo>
                  <a:lnTo>
                    <a:pt x="226" y="378"/>
                  </a:lnTo>
                  <a:lnTo>
                    <a:pt x="228" y="383"/>
                  </a:lnTo>
                  <a:lnTo>
                    <a:pt x="231" y="387"/>
                  </a:lnTo>
                  <a:lnTo>
                    <a:pt x="232" y="390"/>
                  </a:lnTo>
                  <a:lnTo>
                    <a:pt x="235" y="395"/>
                  </a:lnTo>
                  <a:lnTo>
                    <a:pt x="237" y="398"/>
                  </a:lnTo>
                  <a:lnTo>
                    <a:pt x="238" y="399"/>
                  </a:lnTo>
                  <a:lnTo>
                    <a:pt x="240" y="402"/>
                  </a:lnTo>
                  <a:lnTo>
                    <a:pt x="241" y="405"/>
                  </a:lnTo>
                  <a:lnTo>
                    <a:pt x="243" y="410"/>
                  </a:lnTo>
                  <a:lnTo>
                    <a:pt x="246" y="413"/>
                  </a:lnTo>
                  <a:lnTo>
                    <a:pt x="246" y="416"/>
                  </a:lnTo>
                  <a:lnTo>
                    <a:pt x="247" y="417"/>
                  </a:lnTo>
                  <a:lnTo>
                    <a:pt x="249" y="419"/>
                  </a:lnTo>
                  <a:lnTo>
                    <a:pt x="250" y="422"/>
                  </a:lnTo>
                  <a:lnTo>
                    <a:pt x="252" y="426"/>
                  </a:lnTo>
                  <a:lnTo>
                    <a:pt x="253" y="428"/>
                  </a:lnTo>
                  <a:lnTo>
                    <a:pt x="253" y="431"/>
                  </a:lnTo>
                  <a:lnTo>
                    <a:pt x="255" y="432"/>
                  </a:lnTo>
                  <a:lnTo>
                    <a:pt x="256" y="435"/>
                  </a:lnTo>
                  <a:lnTo>
                    <a:pt x="256" y="437"/>
                  </a:lnTo>
                  <a:lnTo>
                    <a:pt x="258" y="440"/>
                  </a:lnTo>
                  <a:lnTo>
                    <a:pt x="258" y="441"/>
                  </a:lnTo>
                  <a:lnTo>
                    <a:pt x="259" y="444"/>
                  </a:lnTo>
                  <a:lnTo>
                    <a:pt x="259" y="446"/>
                  </a:lnTo>
                  <a:lnTo>
                    <a:pt x="261" y="449"/>
                  </a:lnTo>
                  <a:lnTo>
                    <a:pt x="261" y="450"/>
                  </a:lnTo>
                  <a:lnTo>
                    <a:pt x="265" y="465"/>
                  </a:lnTo>
                  <a:lnTo>
                    <a:pt x="364" y="684"/>
                  </a:lnTo>
                  <a:lnTo>
                    <a:pt x="415" y="779"/>
                  </a:lnTo>
                  <a:lnTo>
                    <a:pt x="415" y="780"/>
                  </a:lnTo>
                  <a:lnTo>
                    <a:pt x="600" y="780"/>
                  </a:lnTo>
                  <a:lnTo>
                    <a:pt x="600" y="627"/>
                  </a:lnTo>
                  <a:lnTo>
                    <a:pt x="906" y="62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38">
              <a:extLst>
                <a:ext uri="{FF2B5EF4-FFF2-40B4-BE49-F238E27FC236}">
                  <a16:creationId xmlns:a16="http://schemas.microsoft.com/office/drawing/2014/main" id="{E582FE5A-9855-4420-A8B9-CD333EF52C69}"/>
                </a:ext>
              </a:extLst>
            </p:cNvPr>
            <p:cNvSpPr>
              <a:spLocks/>
            </p:cNvSpPr>
            <p:nvPr/>
          </p:nvSpPr>
          <p:spPr bwMode="auto">
            <a:xfrm>
              <a:off x="4082872" y="4550011"/>
              <a:ext cx="282572" cy="202853"/>
            </a:xfrm>
            <a:custGeom>
              <a:avLst/>
              <a:gdLst>
                <a:gd name="T0" fmla="*/ 300458014 w 1073"/>
                <a:gd name="T1" fmla="*/ 72244568 h 771"/>
                <a:gd name="T2" fmla="*/ 300177295 w 1073"/>
                <a:gd name="T3" fmla="*/ 151490019 h 771"/>
                <a:gd name="T4" fmla="*/ 300177295 w 1073"/>
                <a:gd name="T5" fmla="*/ 194892322 h 771"/>
                <a:gd name="T6" fmla="*/ 299616385 w 1073"/>
                <a:gd name="T7" fmla="*/ 215893915 h 771"/>
                <a:gd name="T8" fmla="*/ 214332148 w 1073"/>
                <a:gd name="T9" fmla="*/ 215334056 h 771"/>
                <a:gd name="T10" fmla="*/ 214612867 w 1073"/>
                <a:gd name="T11" fmla="*/ 133568710 h 771"/>
                <a:gd name="T12" fmla="*/ 45166742 w 1073"/>
                <a:gd name="T13" fmla="*/ 126287896 h 771"/>
                <a:gd name="T14" fmla="*/ 45166742 w 1073"/>
                <a:gd name="T15" fmla="*/ 126007967 h 771"/>
                <a:gd name="T16" fmla="*/ 44605832 w 1073"/>
                <a:gd name="T17" fmla="*/ 125448108 h 771"/>
                <a:gd name="T18" fmla="*/ 44325113 w 1073"/>
                <a:gd name="T19" fmla="*/ 124607790 h 771"/>
                <a:gd name="T20" fmla="*/ 43764203 w 1073"/>
                <a:gd name="T21" fmla="*/ 124327861 h 771"/>
                <a:gd name="T22" fmla="*/ 42922573 w 1073"/>
                <a:gd name="T23" fmla="*/ 123488072 h 771"/>
                <a:gd name="T24" fmla="*/ 42641854 w 1073"/>
                <a:gd name="T25" fmla="*/ 122087895 h 771"/>
                <a:gd name="T26" fmla="*/ 41800224 w 1073"/>
                <a:gd name="T27" fmla="*/ 121807966 h 771"/>
                <a:gd name="T28" fmla="*/ 41239315 w 1073"/>
                <a:gd name="T29" fmla="*/ 121247578 h 771"/>
                <a:gd name="T30" fmla="*/ 41239315 w 1073"/>
                <a:gd name="T31" fmla="*/ 120407789 h 771"/>
                <a:gd name="T32" fmla="*/ 14026981 w 1073"/>
                <a:gd name="T33" fmla="*/ 72244568 h 771"/>
                <a:gd name="T34" fmla="*/ 14026981 w 1073"/>
                <a:gd name="T35" fmla="*/ 71684709 h 771"/>
                <a:gd name="T36" fmla="*/ 0 w 1073"/>
                <a:gd name="T37" fmla="*/ 53203540 h 771"/>
                <a:gd name="T38" fmla="*/ 53022127 w 1073"/>
                <a:gd name="T39" fmla="*/ 42282585 h 771"/>
                <a:gd name="T40" fmla="*/ 53022127 w 1073"/>
                <a:gd name="T41" fmla="*/ 28561806 h 771"/>
                <a:gd name="T42" fmla="*/ 53022127 w 1073"/>
                <a:gd name="T43" fmla="*/ 28001947 h 771"/>
                <a:gd name="T44" fmla="*/ 78270482 w 1073"/>
                <a:gd name="T45" fmla="*/ 10920955 h 771"/>
                <a:gd name="T46" fmla="*/ 78831391 w 1073"/>
                <a:gd name="T47" fmla="*/ 10920955 h 771"/>
                <a:gd name="T48" fmla="*/ 78270482 w 1073"/>
                <a:gd name="T49" fmla="*/ 10360567 h 771"/>
                <a:gd name="T50" fmla="*/ 83881168 w 1073"/>
                <a:gd name="T51" fmla="*/ 840318 h 771"/>
                <a:gd name="T52" fmla="*/ 107446794 w 1073"/>
                <a:gd name="T53" fmla="*/ 840318 h 771"/>
                <a:gd name="T54" fmla="*/ 136061666 w 1073"/>
                <a:gd name="T55" fmla="*/ 279930 h 771"/>
                <a:gd name="T56" fmla="*/ 301018924 w 1073"/>
                <a:gd name="T57" fmla="*/ 0 h 771"/>
                <a:gd name="T58" fmla="*/ 300458014 w 1073"/>
                <a:gd name="T59" fmla="*/ 10360567 h 771"/>
                <a:gd name="T60" fmla="*/ 300458014 w 1073"/>
                <a:gd name="T61" fmla="*/ 72244568 h 7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3" h="771">
                  <a:moveTo>
                    <a:pt x="1071" y="258"/>
                  </a:moveTo>
                  <a:lnTo>
                    <a:pt x="1070" y="541"/>
                  </a:lnTo>
                  <a:lnTo>
                    <a:pt x="1070" y="696"/>
                  </a:lnTo>
                  <a:lnTo>
                    <a:pt x="1068" y="771"/>
                  </a:lnTo>
                  <a:lnTo>
                    <a:pt x="764" y="769"/>
                  </a:lnTo>
                  <a:lnTo>
                    <a:pt x="765" y="477"/>
                  </a:lnTo>
                  <a:lnTo>
                    <a:pt x="161" y="451"/>
                  </a:lnTo>
                  <a:lnTo>
                    <a:pt x="161" y="450"/>
                  </a:lnTo>
                  <a:lnTo>
                    <a:pt x="159" y="448"/>
                  </a:lnTo>
                  <a:lnTo>
                    <a:pt x="158" y="445"/>
                  </a:lnTo>
                  <a:lnTo>
                    <a:pt x="156" y="444"/>
                  </a:lnTo>
                  <a:lnTo>
                    <a:pt x="153" y="441"/>
                  </a:lnTo>
                  <a:lnTo>
                    <a:pt x="152" y="436"/>
                  </a:lnTo>
                  <a:lnTo>
                    <a:pt x="149" y="435"/>
                  </a:lnTo>
                  <a:lnTo>
                    <a:pt x="147" y="433"/>
                  </a:lnTo>
                  <a:lnTo>
                    <a:pt x="147" y="430"/>
                  </a:lnTo>
                  <a:lnTo>
                    <a:pt x="50" y="258"/>
                  </a:lnTo>
                  <a:lnTo>
                    <a:pt x="50" y="256"/>
                  </a:lnTo>
                  <a:lnTo>
                    <a:pt x="0" y="190"/>
                  </a:lnTo>
                  <a:lnTo>
                    <a:pt x="189" y="151"/>
                  </a:lnTo>
                  <a:lnTo>
                    <a:pt x="189" y="102"/>
                  </a:lnTo>
                  <a:lnTo>
                    <a:pt x="189" y="100"/>
                  </a:lnTo>
                  <a:lnTo>
                    <a:pt x="279" y="39"/>
                  </a:lnTo>
                  <a:lnTo>
                    <a:pt x="281" y="39"/>
                  </a:lnTo>
                  <a:lnTo>
                    <a:pt x="279" y="37"/>
                  </a:lnTo>
                  <a:lnTo>
                    <a:pt x="299" y="3"/>
                  </a:lnTo>
                  <a:lnTo>
                    <a:pt x="383" y="3"/>
                  </a:lnTo>
                  <a:lnTo>
                    <a:pt x="485" y="1"/>
                  </a:lnTo>
                  <a:lnTo>
                    <a:pt x="1073" y="0"/>
                  </a:lnTo>
                  <a:lnTo>
                    <a:pt x="1071" y="37"/>
                  </a:lnTo>
                  <a:lnTo>
                    <a:pt x="1071" y="258"/>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41">
              <a:extLst>
                <a:ext uri="{FF2B5EF4-FFF2-40B4-BE49-F238E27FC236}">
                  <a16:creationId xmlns:a16="http://schemas.microsoft.com/office/drawing/2014/main" id="{0787F511-2DBB-4A2F-8AF4-0568A6AE06F1}"/>
                </a:ext>
              </a:extLst>
            </p:cNvPr>
            <p:cNvSpPr>
              <a:spLocks/>
            </p:cNvSpPr>
            <p:nvPr/>
          </p:nvSpPr>
          <p:spPr bwMode="auto">
            <a:xfrm>
              <a:off x="4121548" y="4306115"/>
              <a:ext cx="243896" cy="244685"/>
            </a:xfrm>
            <a:custGeom>
              <a:avLst/>
              <a:gdLst>
                <a:gd name="T0" fmla="*/ 42654470 w 926"/>
                <a:gd name="T1" fmla="*/ 260696465 h 929"/>
                <a:gd name="T2" fmla="*/ 66226733 w 926"/>
                <a:gd name="T3" fmla="*/ 260696465 h 929"/>
                <a:gd name="T4" fmla="*/ 94850044 w 926"/>
                <a:gd name="T5" fmla="*/ 260135474 h 929"/>
                <a:gd name="T6" fmla="*/ 259855884 w 926"/>
                <a:gd name="T7" fmla="*/ 259854714 h 929"/>
                <a:gd name="T8" fmla="*/ 259294892 w 926"/>
                <a:gd name="T9" fmla="*/ 239088522 h 929"/>
                <a:gd name="T10" fmla="*/ 259014131 w 926"/>
                <a:gd name="T11" fmla="*/ 24133196 h 929"/>
                <a:gd name="T12" fmla="*/ 237125374 w 926"/>
                <a:gd name="T13" fmla="*/ 841751 h 929"/>
                <a:gd name="T14" fmla="*/ 95130805 w 926"/>
                <a:gd name="T15" fmla="*/ 1403271 h 929"/>
                <a:gd name="T16" fmla="*/ 58930657 w 926"/>
                <a:gd name="T17" fmla="*/ 560991 h 929"/>
                <a:gd name="T18" fmla="*/ 0 w 926"/>
                <a:gd name="T19" fmla="*/ 0 h 929"/>
                <a:gd name="T20" fmla="*/ 560992 w 926"/>
                <a:gd name="T21" fmla="*/ 19923911 h 929"/>
                <a:gd name="T22" fmla="*/ 1403275 w 926"/>
                <a:gd name="T23" fmla="*/ 58088231 h 929"/>
                <a:gd name="T24" fmla="*/ 1403275 w 926"/>
                <a:gd name="T25" fmla="*/ 102426628 h 929"/>
                <a:gd name="T26" fmla="*/ 9260343 w 926"/>
                <a:gd name="T27" fmla="*/ 101023356 h 929"/>
                <a:gd name="T28" fmla="*/ 66226733 w 926"/>
                <a:gd name="T29" fmla="*/ 172300962 h 929"/>
                <a:gd name="T30" fmla="*/ 72120063 w 926"/>
                <a:gd name="T31" fmla="*/ 147326015 h 929"/>
                <a:gd name="T32" fmla="*/ 108320211 w 926"/>
                <a:gd name="T33" fmla="*/ 147326015 h 929"/>
                <a:gd name="T34" fmla="*/ 80538653 w 926"/>
                <a:gd name="T35" fmla="*/ 208781780 h 929"/>
                <a:gd name="T36" fmla="*/ 63700944 w 926"/>
                <a:gd name="T37" fmla="*/ 227863940 h 929"/>
                <a:gd name="T38" fmla="*/ 42654470 w 926"/>
                <a:gd name="T39" fmla="*/ 260696465 h 9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929">
                  <a:moveTo>
                    <a:pt x="152" y="929"/>
                  </a:moveTo>
                  <a:lnTo>
                    <a:pt x="236" y="929"/>
                  </a:lnTo>
                  <a:lnTo>
                    <a:pt x="338" y="927"/>
                  </a:lnTo>
                  <a:lnTo>
                    <a:pt x="926" y="926"/>
                  </a:lnTo>
                  <a:lnTo>
                    <a:pt x="924" y="852"/>
                  </a:lnTo>
                  <a:lnTo>
                    <a:pt x="923" y="86"/>
                  </a:lnTo>
                  <a:lnTo>
                    <a:pt x="845" y="3"/>
                  </a:lnTo>
                  <a:lnTo>
                    <a:pt x="339" y="5"/>
                  </a:lnTo>
                  <a:lnTo>
                    <a:pt x="210" y="2"/>
                  </a:lnTo>
                  <a:lnTo>
                    <a:pt x="0" y="0"/>
                  </a:lnTo>
                  <a:lnTo>
                    <a:pt x="2" y="71"/>
                  </a:lnTo>
                  <a:lnTo>
                    <a:pt x="5" y="207"/>
                  </a:lnTo>
                  <a:lnTo>
                    <a:pt x="5" y="365"/>
                  </a:lnTo>
                  <a:lnTo>
                    <a:pt x="33" y="360"/>
                  </a:lnTo>
                  <a:lnTo>
                    <a:pt x="236" y="614"/>
                  </a:lnTo>
                  <a:lnTo>
                    <a:pt x="257" y="525"/>
                  </a:lnTo>
                  <a:lnTo>
                    <a:pt x="386" y="525"/>
                  </a:lnTo>
                  <a:lnTo>
                    <a:pt x="287" y="744"/>
                  </a:lnTo>
                  <a:lnTo>
                    <a:pt x="227" y="812"/>
                  </a:lnTo>
                  <a:lnTo>
                    <a:pt x="152" y="929"/>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a:extLst>
                <a:ext uri="{FF2B5EF4-FFF2-40B4-BE49-F238E27FC236}">
                  <a16:creationId xmlns:a16="http://schemas.microsoft.com/office/drawing/2014/main" id="{B31D2601-712E-4C6E-8487-9E9A3303346C}"/>
                </a:ext>
              </a:extLst>
            </p:cNvPr>
            <p:cNvSpPr>
              <a:spLocks/>
            </p:cNvSpPr>
            <p:nvPr/>
          </p:nvSpPr>
          <p:spPr bwMode="auto">
            <a:xfrm>
              <a:off x="4040250" y="4306115"/>
              <a:ext cx="104978" cy="256525"/>
            </a:xfrm>
            <a:custGeom>
              <a:avLst/>
              <a:gdLst>
                <a:gd name="T0" fmla="*/ 88368149 w 398"/>
                <a:gd name="T1" fmla="*/ 102416143 h 974"/>
                <a:gd name="T2" fmla="*/ 61350973 w 398"/>
                <a:gd name="T3" fmla="*/ 107466923 h 974"/>
                <a:gd name="T4" fmla="*/ 98781285 w 398"/>
                <a:gd name="T5" fmla="*/ 128791965 h 974"/>
                <a:gd name="T6" fmla="*/ 98499590 w 398"/>
                <a:gd name="T7" fmla="*/ 129633674 h 974"/>
                <a:gd name="T8" fmla="*/ 104409863 w 398"/>
                <a:gd name="T9" fmla="*/ 147310608 h 974"/>
                <a:gd name="T10" fmla="*/ 108912726 w 398"/>
                <a:gd name="T11" fmla="*/ 147310608 h 974"/>
                <a:gd name="T12" fmla="*/ 98781285 w 398"/>
                <a:gd name="T13" fmla="*/ 192766564 h 974"/>
                <a:gd name="T14" fmla="*/ 98781285 w 398"/>
                <a:gd name="T15" fmla="*/ 208760611 h 974"/>
                <a:gd name="T16" fmla="*/ 98781285 w 398"/>
                <a:gd name="T17" fmla="*/ 210163282 h 974"/>
                <a:gd name="T18" fmla="*/ 97655569 w 398"/>
                <a:gd name="T19" fmla="*/ 212969153 h 974"/>
                <a:gd name="T20" fmla="*/ 97655569 w 398"/>
                <a:gd name="T21" fmla="*/ 213811391 h 974"/>
                <a:gd name="T22" fmla="*/ 74859561 w 398"/>
                <a:gd name="T23" fmla="*/ 242992555 h 974"/>
                <a:gd name="T24" fmla="*/ 64165263 w 398"/>
                <a:gd name="T25" fmla="*/ 270771577 h 974"/>
                <a:gd name="T26" fmla="*/ 63321241 w 398"/>
                <a:gd name="T27" fmla="*/ 271051794 h 974"/>
                <a:gd name="T28" fmla="*/ 62476689 w 398"/>
                <a:gd name="T29" fmla="*/ 271613286 h 974"/>
                <a:gd name="T30" fmla="*/ 62195525 w 398"/>
                <a:gd name="T31" fmla="*/ 271893502 h 974"/>
                <a:gd name="T32" fmla="*/ 61350973 w 398"/>
                <a:gd name="T33" fmla="*/ 272454994 h 974"/>
                <a:gd name="T34" fmla="*/ 60506952 w 398"/>
                <a:gd name="T35" fmla="*/ 272735740 h 974"/>
                <a:gd name="T36" fmla="*/ 46154342 w 398"/>
                <a:gd name="T37" fmla="*/ 261792472 h 974"/>
                <a:gd name="T38" fmla="*/ 39681212 w 398"/>
                <a:gd name="T39" fmla="*/ 211285736 h 974"/>
                <a:gd name="T40" fmla="*/ 39400048 w 398"/>
                <a:gd name="T41" fmla="*/ 211005520 h 974"/>
                <a:gd name="T42" fmla="*/ 38837191 w 398"/>
                <a:gd name="T43" fmla="*/ 210444028 h 974"/>
                <a:gd name="T44" fmla="*/ 38555496 w 398"/>
                <a:gd name="T45" fmla="*/ 209602320 h 974"/>
                <a:gd name="T46" fmla="*/ 38555496 w 398"/>
                <a:gd name="T47" fmla="*/ 208760611 h 974"/>
                <a:gd name="T48" fmla="*/ 10131441 w 398"/>
                <a:gd name="T49" fmla="*/ 91753622 h 974"/>
                <a:gd name="T50" fmla="*/ 10131441 w 398"/>
                <a:gd name="T51" fmla="*/ 90911913 h 974"/>
                <a:gd name="T52" fmla="*/ 10131441 w 398"/>
                <a:gd name="T53" fmla="*/ 89228497 h 974"/>
                <a:gd name="T54" fmla="*/ 10131441 w 398"/>
                <a:gd name="T55" fmla="*/ 87264334 h 974"/>
                <a:gd name="T56" fmla="*/ 10131441 w 398"/>
                <a:gd name="T57" fmla="*/ 85580388 h 974"/>
                <a:gd name="T58" fmla="*/ 29549771 w 398"/>
                <a:gd name="T59" fmla="*/ 24130914 h 974"/>
                <a:gd name="T60" fmla="*/ 20825740 w 398"/>
                <a:gd name="T61" fmla="*/ 2525125 h 974"/>
                <a:gd name="T62" fmla="*/ 22514313 w 398"/>
                <a:gd name="T63" fmla="*/ 560962 h 974"/>
                <a:gd name="T64" fmla="*/ 87524128 w 398"/>
                <a:gd name="T65" fmla="*/ 19921843 h 9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974">
                  <a:moveTo>
                    <a:pt x="314" y="207"/>
                  </a:moveTo>
                  <a:lnTo>
                    <a:pt x="314" y="365"/>
                  </a:lnTo>
                  <a:lnTo>
                    <a:pt x="218" y="381"/>
                  </a:lnTo>
                  <a:lnTo>
                    <a:pt x="218" y="383"/>
                  </a:lnTo>
                  <a:lnTo>
                    <a:pt x="201" y="401"/>
                  </a:lnTo>
                  <a:lnTo>
                    <a:pt x="351" y="459"/>
                  </a:lnTo>
                  <a:lnTo>
                    <a:pt x="351" y="462"/>
                  </a:lnTo>
                  <a:lnTo>
                    <a:pt x="350" y="462"/>
                  </a:lnTo>
                  <a:lnTo>
                    <a:pt x="351" y="504"/>
                  </a:lnTo>
                  <a:lnTo>
                    <a:pt x="371" y="525"/>
                  </a:lnTo>
                  <a:lnTo>
                    <a:pt x="372" y="527"/>
                  </a:lnTo>
                  <a:lnTo>
                    <a:pt x="387" y="525"/>
                  </a:lnTo>
                  <a:lnTo>
                    <a:pt x="398" y="525"/>
                  </a:lnTo>
                  <a:lnTo>
                    <a:pt x="351" y="687"/>
                  </a:lnTo>
                  <a:lnTo>
                    <a:pt x="356" y="702"/>
                  </a:lnTo>
                  <a:lnTo>
                    <a:pt x="351" y="744"/>
                  </a:lnTo>
                  <a:lnTo>
                    <a:pt x="351" y="747"/>
                  </a:lnTo>
                  <a:lnTo>
                    <a:pt x="351" y="749"/>
                  </a:lnTo>
                  <a:lnTo>
                    <a:pt x="351" y="756"/>
                  </a:lnTo>
                  <a:lnTo>
                    <a:pt x="347" y="759"/>
                  </a:lnTo>
                  <a:lnTo>
                    <a:pt x="347" y="761"/>
                  </a:lnTo>
                  <a:lnTo>
                    <a:pt x="347" y="762"/>
                  </a:lnTo>
                  <a:lnTo>
                    <a:pt x="267" y="870"/>
                  </a:lnTo>
                  <a:lnTo>
                    <a:pt x="266" y="866"/>
                  </a:lnTo>
                  <a:lnTo>
                    <a:pt x="227" y="963"/>
                  </a:lnTo>
                  <a:lnTo>
                    <a:pt x="228" y="965"/>
                  </a:lnTo>
                  <a:lnTo>
                    <a:pt x="227" y="966"/>
                  </a:lnTo>
                  <a:lnTo>
                    <a:pt x="225" y="966"/>
                  </a:lnTo>
                  <a:lnTo>
                    <a:pt x="224" y="968"/>
                  </a:lnTo>
                  <a:lnTo>
                    <a:pt x="222" y="968"/>
                  </a:lnTo>
                  <a:lnTo>
                    <a:pt x="221" y="968"/>
                  </a:lnTo>
                  <a:lnTo>
                    <a:pt x="221" y="969"/>
                  </a:lnTo>
                  <a:lnTo>
                    <a:pt x="219" y="969"/>
                  </a:lnTo>
                  <a:lnTo>
                    <a:pt x="218" y="971"/>
                  </a:lnTo>
                  <a:lnTo>
                    <a:pt x="216" y="971"/>
                  </a:lnTo>
                  <a:lnTo>
                    <a:pt x="215" y="972"/>
                  </a:lnTo>
                  <a:lnTo>
                    <a:pt x="210" y="974"/>
                  </a:lnTo>
                  <a:lnTo>
                    <a:pt x="164" y="933"/>
                  </a:lnTo>
                  <a:lnTo>
                    <a:pt x="141" y="755"/>
                  </a:lnTo>
                  <a:lnTo>
                    <a:pt x="141" y="753"/>
                  </a:lnTo>
                  <a:lnTo>
                    <a:pt x="140" y="753"/>
                  </a:lnTo>
                  <a:lnTo>
                    <a:pt x="140" y="752"/>
                  </a:lnTo>
                  <a:lnTo>
                    <a:pt x="140" y="750"/>
                  </a:lnTo>
                  <a:lnTo>
                    <a:pt x="138" y="750"/>
                  </a:lnTo>
                  <a:lnTo>
                    <a:pt x="138" y="749"/>
                  </a:lnTo>
                  <a:lnTo>
                    <a:pt x="137" y="747"/>
                  </a:lnTo>
                  <a:lnTo>
                    <a:pt x="137" y="746"/>
                  </a:lnTo>
                  <a:lnTo>
                    <a:pt x="137" y="744"/>
                  </a:lnTo>
                  <a:lnTo>
                    <a:pt x="0" y="525"/>
                  </a:lnTo>
                  <a:lnTo>
                    <a:pt x="36" y="327"/>
                  </a:lnTo>
                  <a:lnTo>
                    <a:pt x="36" y="326"/>
                  </a:lnTo>
                  <a:lnTo>
                    <a:pt x="36" y="324"/>
                  </a:lnTo>
                  <a:lnTo>
                    <a:pt x="36" y="321"/>
                  </a:lnTo>
                  <a:lnTo>
                    <a:pt x="36" y="318"/>
                  </a:lnTo>
                  <a:lnTo>
                    <a:pt x="36" y="317"/>
                  </a:lnTo>
                  <a:lnTo>
                    <a:pt x="36" y="311"/>
                  </a:lnTo>
                  <a:lnTo>
                    <a:pt x="36" y="306"/>
                  </a:lnTo>
                  <a:lnTo>
                    <a:pt x="36" y="305"/>
                  </a:lnTo>
                  <a:lnTo>
                    <a:pt x="23" y="138"/>
                  </a:lnTo>
                  <a:lnTo>
                    <a:pt x="105" y="86"/>
                  </a:lnTo>
                  <a:lnTo>
                    <a:pt x="69" y="32"/>
                  </a:lnTo>
                  <a:lnTo>
                    <a:pt x="74" y="9"/>
                  </a:lnTo>
                  <a:lnTo>
                    <a:pt x="69" y="2"/>
                  </a:lnTo>
                  <a:lnTo>
                    <a:pt x="80" y="2"/>
                  </a:lnTo>
                  <a:lnTo>
                    <a:pt x="309" y="0"/>
                  </a:lnTo>
                  <a:lnTo>
                    <a:pt x="311" y="71"/>
                  </a:lnTo>
                  <a:lnTo>
                    <a:pt x="314" y="207"/>
                  </a:lnTo>
                  <a:close/>
                </a:path>
              </a:pathLst>
            </a:custGeom>
            <a:solidFill>
              <a:schemeClr val="bg1">
                <a:lumMod val="85000"/>
              </a:schemeClr>
            </a:solidFill>
            <a:ln w="3175">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a:extLst>
                <a:ext uri="{FF2B5EF4-FFF2-40B4-BE49-F238E27FC236}">
                  <a16:creationId xmlns:a16="http://schemas.microsoft.com/office/drawing/2014/main" id="{1B14916A-BCC9-405F-92EF-36A3A4152B81}"/>
                </a:ext>
              </a:extLst>
            </p:cNvPr>
            <p:cNvSpPr>
              <a:spLocks/>
            </p:cNvSpPr>
            <p:nvPr/>
          </p:nvSpPr>
          <p:spPr bwMode="auto">
            <a:xfrm>
              <a:off x="4260467" y="3943034"/>
              <a:ext cx="146021" cy="299147"/>
            </a:xfrm>
            <a:custGeom>
              <a:avLst/>
              <a:gdLst>
                <a:gd name="T0" fmla="*/ 155409106 w 555"/>
                <a:gd name="T1" fmla="*/ 41928651 h 1138"/>
                <a:gd name="T2" fmla="*/ 154849249 w 555"/>
                <a:gd name="T3" fmla="*/ 279683 h 1138"/>
                <a:gd name="T4" fmla="*/ 55443343 w 555"/>
                <a:gd name="T5" fmla="*/ 279683 h 1138"/>
                <a:gd name="T6" fmla="*/ 26881621 w 555"/>
                <a:gd name="T7" fmla="*/ 0 h 1138"/>
                <a:gd name="T8" fmla="*/ 0 w 555"/>
                <a:gd name="T9" fmla="*/ 0 h 1138"/>
                <a:gd name="T10" fmla="*/ 30241824 w 555"/>
                <a:gd name="T11" fmla="*/ 41928651 h 1138"/>
                <a:gd name="T12" fmla="*/ 42842319 w 555"/>
                <a:gd name="T13" fmla="*/ 103144852 h 1138"/>
                <a:gd name="T14" fmla="*/ 21001002 w 555"/>
                <a:gd name="T15" fmla="*/ 143675617 h 1138"/>
                <a:gd name="T16" fmla="*/ 28561722 w 555"/>
                <a:gd name="T17" fmla="*/ 164640207 h 1138"/>
                <a:gd name="T18" fmla="*/ 111166615 w 555"/>
                <a:gd name="T19" fmla="*/ 224738204 h 1138"/>
                <a:gd name="T20" fmla="*/ 111166615 w 555"/>
                <a:gd name="T21" fmla="*/ 236478015 h 1138"/>
                <a:gd name="T22" fmla="*/ 111166615 w 555"/>
                <a:gd name="T23" fmla="*/ 258281125 h 1138"/>
                <a:gd name="T24" fmla="*/ 111166615 w 555"/>
                <a:gd name="T25" fmla="*/ 287072079 h 1138"/>
                <a:gd name="T26" fmla="*/ 110886686 w 555"/>
                <a:gd name="T27" fmla="*/ 318099440 h 1138"/>
                <a:gd name="T28" fmla="*/ 111726472 w 555"/>
                <a:gd name="T29" fmla="*/ 317260919 h 1138"/>
                <a:gd name="T30" fmla="*/ 135247891 w 555"/>
                <a:gd name="T31" fmla="*/ 314465676 h 1138"/>
                <a:gd name="T32" fmla="*/ 154008934 w 555"/>
                <a:gd name="T33" fmla="*/ 301886816 h 1138"/>
                <a:gd name="T34" fmla="*/ 154849249 w 555"/>
                <a:gd name="T35" fmla="*/ 186443317 h 1138"/>
                <a:gd name="T36" fmla="*/ 155409106 w 555"/>
                <a:gd name="T37" fmla="*/ 41928651 h 1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5" h="1138">
                  <a:moveTo>
                    <a:pt x="555" y="150"/>
                  </a:moveTo>
                  <a:lnTo>
                    <a:pt x="553" y="1"/>
                  </a:lnTo>
                  <a:lnTo>
                    <a:pt x="198" y="1"/>
                  </a:lnTo>
                  <a:lnTo>
                    <a:pt x="96" y="0"/>
                  </a:lnTo>
                  <a:lnTo>
                    <a:pt x="0" y="0"/>
                  </a:lnTo>
                  <a:lnTo>
                    <a:pt x="108" y="150"/>
                  </a:lnTo>
                  <a:lnTo>
                    <a:pt x="153" y="369"/>
                  </a:lnTo>
                  <a:lnTo>
                    <a:pt x="75" y="514"/>
                  </a:lnTo>
                  <a:lnTo>
                    <a:pt x="102" y="589"/>
                  </a:lnTo>
                  <a:lnTo>
                    <a:pt x="397" y="804"/>
                  </a:lnTo>
                  <a:lnTo>
                    <a:pt x="397" y="846"/>
                  </a:lnTo>
                  <a:lnTo>
                    <a:pt x="397" y="924"/>
                  </a:lnTo>
                  <a:lnTo>
                    <a:pt x="397" y="1027"/>
                  </a:lnTo>
                  <a:lnTo>
                    <a:pt x="396" y="1138"/>
                  </a:lnTo>
                  <a:lnTo>
                    <a:pt x="399" y="1135"/>
                  </a:lnTo>
                  <a:lnTo>
                    <a:pt x="483" y="1125"/>
                  </a:lnTo>
                  <a:lnTo>
                    <a:pt x="550" y="1080"/>
                  </a:lnTo>
                  <a:lnTo>
                    <a:pt x="553" y="667"/>
                  </a:lnTo>
                  <a:lnTo>
                    <a:pt x="555" y="150"/>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a:extLst>
                <a:ext uri="{FF2B5EF4-FFF2-40B4-BE49-F238E27FC236}">
                  <a16:creationId xmlns:a16="http://schemas.microsoft.com/office/drawing/2014/main" id="{43BCEA7E-769F-4DBB-802E-6B87F02DE58E}"/>
                </a:ext>
              </a:extLst>
            </p:cNvPr>
            <p:cNvSpPr>
              <a:spLocks/>
            </p:cNvSpPr>
            <p:nvPr/>
          </p:nvSpPr>
          <p:spPr bwMode="auto">
            <a:xfrm>
              <a:off x="4367023" y="3191613"/>
              <a:ext cx="272311" cy="222585"/>
            </a:xfrm>
            <a:custGeom>
              <a:avLst/>
              <a:gdLst>
                <a:gd name="T0" fmla="*/ 265456701 w 1035"/>
                <a:gd name="T1" fmla="*/ 164759234 h 845"/>
                <a:gd name="T2" fmla="*/ 289818498 w 1035"/>
                <a:gd name="T3" fmla="*/ 164198184 h 845"/>
                <a:gd name="T4" fmla="*/ 282257758 w 1035"/>
                <a:gd name="T5" fmla="*/ 106097386 h 845"/>
                <a:gd name="T6" fmla="*/ 276937511 w 1035"/>
                <a:gd name="T7" fmla="*/ 58100798 h 845"/>
                <a:gd name="T8" fmla="*/ 276937511 w 1035"/>
                <a:gd name="T9" fmla="*/ 57820008 h 845"/>
                <a:gd name="T10" fmla="*/ 276937511 w 1035"/>
                <a:gd name="T11" fmla="*/ 57258957 h 845"/>
                <a:gd name="T12" fmla="*/ 277217441 w 1035"/>
                <a:gd name="T13" fmla="*/ 56978167 h 845"/>
                <a:gd name="T14" fmla="*/ 277217441 w 1035"/>
                <a:gd name="T15" fmla="*/ 56416586 h 845"/>
                <a:gd name="T16" fmla="*/ 277217441 w 1035"/>
                <a:gd name="T17" fmla="*/ 55574745 h 845"/>
                <a:gd name="T18" fmla="*/ 277777829 w 1035"/>
                <a:gd name="T19" fmla="*/ 55293955 h 845"/>
                <a:gd name="T20" fmla="*/ 277777829 w 1035"/>
                <a:gd name="T21" fmla="*/ 54732904 h 845"/>
                <a:gd name="T22" fmla="*/ 277777829 w 1035"/>
                <a:gd name="T23" fmla="*/ 53890534 h 845"/>
                <a:gd name="T24" fmla="*/ 277777829 w 1035"/>
                <a:gd name="T25" fmla="*/ 53609743 h 845"/>
                <a:gd name="T26" fmla="*/ 277217441 w 1035"/>
                <a:gd name="T27" fmla="*/ 52767903 h 845"/>
                <a:gd name="T28" fmla="*/ 277217441 w 1035"/>
                <a:gd name="T29" fmla="*/ 52206322 h 845"/>
                <a:gd name="T30" fmla="*/ 277217441 w 1035"/>
                <a:gd name="T31" fmla="*/ 51926062 h 845"/>
                <a:gd name="T32" fmla="*/ 276937511 w 1035"/>
                <a:gd name="T33" fmla="*/ 51364481 h 845"/>
                <a:gd name="T34" fmla="*/ 276377652 w 1035"/>
                <a:gd name="T35" fmla="*/ 51083691 h 845"/>
                <a:gd name="T36" fmla="*/ 276377652 w 1035"/>
                <a:gd name="T37" fmla="*/ 50522640 h 845"/>
                <a:gd name="T38" fmla="*/ 276097723 w 1035"/>
                <a:gd name="T39" fmla="*/ 50241850 h 845"/>
                <a:gd name="T40" fmla="*/ 276097723 w 1035"/>
                <a:gd name="T41" fmla="*/ 49680270 h 845"/>
                <a:gd name="T42" fmla="*/ 275537335 w 1035"/>
                <a:gd name="T43" fmla="*/ 49400009 h 845"/>
                <a:gd name="T44" fmla="*/ 275257405 w 1035"/>
                <a:gd name="T45" fmla="*/ 48838429 h 845"/>
                <a:gd name="T46" fmla="*/ 275257405 w 1035"/>
                <a:gd name="T47" fmla="*/ 48557638 h 845"/>
                <a:gd name="T48" fmla="*/ 274697547 w 1035"/>
                <a:gd name="T49" fmla="*/ 47996588 h 845"/>
                <a:gd name="T50" fmla="*/ 274417617 w 1035"/>
                <a:gd name="T51" fmla="*/ 47715797 h 845"/>
                <a:gd name="T52" fmla="*/ 274417617 w 1035"/>
                <a:gd name="T53" fmla="*/ 47154217 h 845"/>
                <a:gd name="T54" fmla="*/ 273857229 w 1035"/>
                <a:gd name="T55" fmla="*/ 46873427 h 845"/>
                <a:gd name="T56" fmla="*/ 273857229 w 1035"/>
                <a:gd name="T57" fmla="*/ 46312376 h 845"/>
                <a:gd name="T58" fmla="*/ 273577300 w 1035"/>
                <a:gd name="T59" fmla="*/ 46031586 h 845"/>
                <a:gd name="T60" fmla="*/ 273577300 w 1035"/>
                <a:gd name="T61" fmla="*/ 45470005 h 845"/>
                <a:gd name="T62" fmla="*/ 273017441 w 1035"/>
                <a:gd name="T63" fmla="*/ 45189745 h 845"/>
                <a:gd name="T64" fmla="*/ 273017441 w 1035"/>
                <a:gd name="T65" fmla="*/ 44628164 h 845"/>
                <a:gd name="T66" fmla="*/ 272737511 w 1035"/>
                <a:gd name="T67" fmla="*/ 44628164 h 845"/>
                <a:gd name="T68" fmla="*/ 266856877 w 1035"/>
                <a:gd name="T69" fmla="*/ 43505533 h 845"/>
                <a:gd name="T70" fmla="*/ 266856877 w 1035"/>
                <a:gd name="T71" fmla="*/ 43786324 h 845"/>
                <a:gd name="T72" fmla="*/ 262656877 w 1035"/>
                <a:gd name="T73" fmla="*/ 42102112 h 845"/>
                <a:gd name="T74" fmla="*/ 263776595 w 1035"/>
                <a:gd name="T75" fmla="*/ 37891848 h 845"/>
                <a:gd name="T76" fmla="*/ 238295080 w 1035"/>
                <a:gd name="T77" fmla="*/ 10665791 h 845"/>
                <a:gd name="T78" fmla="*/ 183971839 w 1035"/>
                <a:gd name="T79" fmla="*/ 0 h 845"/>
                <a:gd name="T80" fmla="*/ 173611275 w 1035"/>
                <a:gd name="T81" fmla="*/ 4771315 h 845"/>
                <a:gd name="T82" fmla="*/ 129928527 w 1035"/>
                <a:gd name="T83" fmla="*/ 26664477 h 845"/>
                <a:gd name="T84" fmla="*/ 0 w 1035"/>
                <a:gd name="T85" fmla="*/ 154093444 h 845"/>
                <a:gd name="T86" fmla="*/ 0 w 1035"/>
                <a:gd name="T87" fmla="*/ 165601605 h 845"/>
                <a:gd name="T88" fmla="*/ 0 w 1035"/>
                <a:gd name="T89" fmla="*/ 196757136 h 845"/>
                <a:gd name="T90" fmla="*/ 31642079 w 1035"/>
                <a:gd name="T91" fmla="*/ 196757136 h 845"/>
                <a:gd name="T92" fmla="*/ 160170430 w 1035"/>
                <a:gd name="T93" fmla="*/ 195072924 h 845"/>
                <a:gd name="T94" fmla="*/ 160170430 w 1035"/>
                <a:gd name="T95" fmla="*/ 229035298 h 845"/>
                <a:gd name="T96" fmla="*/ 267136806 w 1035"/>
                <a:gd name="T97" fmla="*/ 237175036 h 845"/>
                <a:gd name="T98" fmla="*/ 265456701 w 1035"/>
                <a:gd name="T99" fmla="*/ 164759234 h 8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5" h="845">
                  <a:moveTo>
                    <a:pt x="948" y="587"/>
                  </a:moveTo>
                  <a:lnTo>
                    <a:pt x="1035" y="585"/>
                  </a:lnTo>
                  <a:lnTo>
                    <a:pt x="1008" y="378"/>
                  </a:lnTo>
                  <a:lnTo>
                    <a:pt x="989" y="207"/>
                  </a:lnTo>
                  <a:lnTo>
                    <a:pt x="989" y="206"/>
                  </a:lnTo>
                  <a:lnTo>
                    <a:pt x="989" y="204"/>
                  </a:lnTo>
                  <a:lnTo>
                    <a:pt x="990" y="203"/>
                  </a:lnTo>
                  <a:lnTo>
                    <a:pt x="990" y="201"/>
                  </a:lnTo>
                  <a:lnTo>
                    <a:pt x="990" y="198"/>
                  </a:lnTo>
                  <a:lnTo>
                    <a:pt x="992" y="197"/>
                  </a:lnTo>
                  <a:lnTo>
                    <a:pt x="992" y="195"/>
                  </a:lnTo>
                  <a:lnTo>
                    <a:pt x="992" y="192"/>
                  </a:lnTo>
                  <a:lnTo>
                    <a:pt x="992" y="191"/>
                  </a:lnTo>
                  <a:lnTo>
                    <a:pt x="990" y="188"/>
                  </a:lnTo>
                  <a:lnTo>
                    <a:pt x="990" y="186"/>
                  </a:lnTo>
                  <a:lnTo>
                    <a:pt x="990" y="185"/>
                  </a:lnTo>
                  <a:lnTo>
                    <a:pt x="989" y="183"/>
                  </a:lnTo>
                  <a:lnTo>
                    <a:pt x="987" y="182"/>
                  </a:lnTo>
                  <a:lnTo>
                    <a:pt x="987" y="180"/>
                  </a:lnTo>
                  <a:lnTo>
                    <a:pt x="986" y="179"/>
                  </a:lnTo>
                  <a:lnTo>
                    <a:pt x="986" y="177"/>
                  </a:lnTo>
                  <a:lnTo>
                    <a:pt x="984" y="176"/>
                  </a:lnTo>
                  <a:lnTo>
                    <a:pt x="983" y="174"/>
                  </a:lnTo>
                  <a:lnTo>
                    <a:pt x="983" y="173"/>
                  </a:lnTo>
                  <a:lnTo>
                    <a:pt x="981" y="171"/>
                  </a:lnTo>
                  <a:lnTo>
                    <a:pt x="980" y="170"/>
                  </a:lnTo>
                  <a:lnTo>
                    <a:pt x="980" y="168"/>
                  </a:lnTo>
                  <a:lnTo>
                    <a:pt x="978" y="167"/>
                  </a:lnTo>
                  <a:lnTo>
                    <a:pt x="978" y="165"/>
                  </a:lnTo>
                  <a:lnTo>
                    <a:pt x="977" y="164"/>
                  </a:lnTo>
                  <a:lnTo>
                    <a:pt x="977" y="162"/>
                  </a:lnTo>
                  <a:lnTo>
                    <a:pt x="975" y="161"/>
                  </a:lnTo>
                  <a:lnTo>
                    <a:pt x="975" y="159"/>
                  </a:lnTo>
                  <a:lnTo>
                    <a:pt x="974" y="159"/>
                  </a:lnTo>
                  <a:lnTo>
                    <a:pt x="953" y="155"/>
                  </a:lnTo>
                  <a:lnTo>
                    <a:pt x="953" y="156"/>
                  </a:lnTo>
                  <a:lnTo>
                    <a:pt x="938" y="150"/>
                  </a:lnTo>
                  <a:lnTo>
                    <a:pt x="942" y="135"/>
                  </a:lnTo>
                  <a:lnTo>
                    <a:pt x="851" y="38"/>
                  </a:lnTo>
                  <a:lnTo>
                    <a:pt x="657" y="0"/>
                  </a:lnTo>
                  <a:lnTo>
                    <a:pt x="620" y="17"/>
                  </a:lnTo>
                  <a:lnTo>
                    <a:pt x="464" y="95"/>
                  </a:lnTo>
                  <a:lnTo>
                    <a:pt x="0" y="549"/>
                  </a:lnTo>
                  <a:lnTo>
                    <a:pt x="0" y="590"/>
                  </a:lnTo>
                  <a:lnTo>
                    <a:pt x="0" y="701"/>
                  </a:lnTo>
                  <a:lnTo>
                    <a:pt x="113" y="701"/>
                  </a:lnTo>
                  <a:lnTo>
                    <a:pt x="572" y="695"/>
                  </a:lnTo>
                  <a:lnTo>
                    <a:pt x="572" y="816"/>
                  </a:lnTo>
                  <a:lnTo>
                    <a:pt x="954" y="845"/>
                  </a:lnTo>
                  <a:lnTo>
                    <a:pt x="948" y="58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47">
              <a:extLst>
                <a:ext uri="{FF2B5EF4-FFF2-40B4-BE49-F238E27FC236}">
                  <a16:creationId xmlns:a16="http://schemas.microsoft.com/office/drawing/2014/main" id="{237BA561-E738-4D14-87E0-9C4FDA53E36F}"/>
                </a:ext>
              </a:extLst>
            </p:cNvPr>
            <p:cNvSpPr>
              <a:spLocks/>
            </p:cNvSpPr>
            <p:nvPr/>
          </p:nvSpPr>
          <p:spPr bwMode="auto">
            <a:xfrm>
              <a:off x="4367023" y="3374732"/>
              <a:ext cx="191013" cy="217849"/>
            </a:xfrm>
            <a:custGeom>
              <a:avLst/>
              <a:gdLst>
                <a:gd name="T0" fmla="*/ 160169754 w 726"/>
                <a:gd name="T1" fmla="*/ 33800445 h 829"/>
                <a:gd name="T2" fmla="*/ 169690521 w 726"/>
                <a:gd name="T3" fmla="*/ 93300052 h 829"/>
                <a:gd name="T4" fmla="*/ 183971671 w 726"/>
                <a:gd name="T5" fmla="*/ 102518644 h 829"/>
                <a:gd name="T6" fmla="*/ 203292604 w 726"/>
                <a:gd name="T7" fmla="*/ 172074560 h 829"/>
                <a:gd name="T8" fmla="*/ 102486354 w 726"/>
                <a:gd name="T9" fmla="*/ 173471460 h 829"/>
                <a:gd name="T10" fmla="*/ 48723021 w 726"/>
                <a:gd name="T11" fmla="*/ 215652250 h 829"/>
                <a:gd name="T12" fmla="*/ 0 w 726"/>
                <a:gd name="T13" fmla="*/ 231574695 h 829"/>
                <a:gd name="T14" fmla="*/ 1400175 w 726"/>
                <a:gd name="T15" fmla="*/ 217328214 h 829"/>
                <a:gd name="T16" fmla="*/ 0 w 726"/>
                <a:gd name="T17" fmla="*/ 31844890 h 829"/>
                <a:gd name="T18" fmla="*/ 0 w 726"/>
                <a:gd name="T19" fmla="*/ 22905890 h 829"/>
                <a:gd name="T20" fmla="*/ 0 w 726"/>
                <a:gd name="T21" fmla="*/ 1675963 h 829"/>
                <a:gd name="T22" fmla="*/ 31642050 w 726"/>
                <a:gd name="T23" fmla="*/ 1675963 h 829"/>
                <a:gd name="T24" fmla="*/ 160169754 w 726"/>
                <a:gd name="T25" fmla="*/ 0 h 829"/>
                <a:gd name="T26" fmla="*/ 160169754 w 726"/>
                <a:gd name="T27" fmla="*/ 33800445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6" h="829">
                  <a:moveTo>
                    <a:pt x="572" y="121"/>
                  </a:moveTo>
                  <a:lnTo>
                    <a:pt x="606" y="334"/>
                  </a:lnTo>
                  <a:lnTo>
                    <a:pt x="657" y="367"/>
                  </a:lnTo>
                  <a:lnTo>
                    <a:pt x="726" y="616"/>
                  </a:lnTo>
                  <a:lnTo>
                    <a:pt x="366" y="621"/>
                  </a:lnTo>
                  <a:lnTo>
                    <a:pt x="174" y="772"/>
                  </a:lnTo>
                  <a:lnTo>
                    <a:pt x="0" y="829"/>
                  </a:lnTo>
                  <a:lnTo>
                    <a:pt x="5" y="778"/>
                  </a:lnTo>
                  <a:lnTo>
                    <a:pt x="0" y="114"/>
                  </a:lnTo>
                  <a:lnTo>
                    <a:pt x="0" y="82"/>
                  </a:lnTo>
                  <a:lnTo>
                    <a:pt x="0" y="6"/>
                  </a:lnTo>
                  <a:lnTo>
                    <a:pt x="113" y="6"/>
                  </a:lnTo>
                  <a:lnTo>
                    <a:pt x="572" y="0"/>
                  </a:lnTo>
                  <a:lnTo>
                    <a:pt x="572" y="121"/>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49">
              <a:extLst>
                <a:ext uri="{FF2B5EF4-FFF2-40B4-BE49-F238E27FC236}">
                  <a16:creationId xmlns:a16="http://schemas.microsoft.com/office/drawing/2014/main" id="{EF52EEFB-6C2C-478F-B1E9-BFE65A99CC86}"/>
                </a:ext>
              </a:extLst>
            </p:cNvPr>
            <p:cNvSpPr>
              <a:spLocks/>
            </p:cNvSpPr>
            <p:nvPr/>
          </p:nvSpPr>
          <p:spPr bwMode="auto">
            <a:xfrm>
              <a:off x="4168907" y="3699137"/>
              <a:ext cx="363871" cy="243896"/>
            </a:xfrm>
            <a:custGeom>
              <a:avLst/>
              <a:gdLst>
                <a:gd name="T0" fmla="*/ 379993143 w 1384"/>
                <a:gd name="T1" fmla="*/ 259296693 h 927"/>
                <a:gd name="T2" fmla="*/ 386983667 w 1384"/>
                <a:gd name="T3" fmla="*/ 103326776 h 927"/>
                <a:gd name="T4" fmla="*/ 386703940 w 1384"/>
                <a:gd name="T5" fmla="*/ 102486459 h 927"/>
                <a:gd name="T6" fmla="*/ 386145015 w 1384"/>
                <a:gd name="T7" fmla="*/ 102206529 h 927"/>
                <a:gd name="T8" fmla="*/ 370766391 w 1384"/>
                <a:gd name="T9" fmla="*/ 80365153 h 927"/>
                <a:gd name="T10" fmla="*/ 344202929 w 1384"/>
                <a:gd name="T11" fmla="*/ 55163565 h 927"/>
                <a:gd name="T12" fmla="*/ 329104032 w 1384"/>
                <a:gd name="T13" fmla="*/ 0 h 927"/>
                <a:gd name="T14" fmla="*/ 209149920 w 1384"/>
                <a:gd name="T15" fmla="*/ 8400529 h 927"/>
                <a:gd name="T16" fmla="*/ 145398668 w 1384"/>
                <a:gd name="T17" fmla="*/ 31642082 h 927"/>
                <a:gd name="T18" fmla="*/ 139246795 w 1384"/>
                <a:gd name="T19" fmla="*/ 1680106 h 927"/>
                <a:gd name="T20" fmla="*/ 56202332 w 1384"/>
                <a:gd name="T21" fmla="*/ 1400176 h 927"/>
                <a:gd name="T22" fmla="*/ 57879635 w 1384"/>
                <a:gd name="T23" fmla="*/ 133568682 h 927"/>
                <a:gd name="T24" fmla="*/ 0 w 1384"/>
                <a:gd name="T25" fmla="*/ 134128541 h 927"/>
                <a:gd name="T26" fmla="*/ 279727 w 1384"/>
                <a:gd name="T27" fmla="*/ 217573976 h 927"/>
                <a:gd name="T28" fmla="*/ 15938077 w 1384"/>
                <a:gd name="T29" fmla="*/ 219254082 h 927"/>
                <a:gd name="T30" fmla="*/ 74656363 w 1384"/>
                <a:gd name="T31" fmla="*/ 239415352 h 927"/>
                <a:gd name="T32" fmla="*/ 97305238 w 1384"/>
                <a:gd name="T33" fmla="*/ 259296693 h 927"/>
                <a:gd name="T34" fmla="*/ 124147898 w 1384"/>
                <a:gd name="T35" fmla="*/ 259296693 h 927"/>
                <a:gd name="T36" fmla="*/ 152668390 w 1384"/>
                <a:gd name="T37" fmla="*/ 259576623 h 927"/>
                <a:gd name="T38" fmla="*/ 251930657 w 1384"/>
                <a:gd name="T39" fmla="*/ 259576623 h 927"/>
                <a:gd name="T40" fmla="*/ 301142465 w 1384"/>
                <a:gd name="T41" fmla="*/ 258736305 h 927"/>
                <a:gd name="T42" fmla="*/ 379993143 w 1384"/>
                <a:gd name="T43" fmla="*/ 259296693 h 9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4" h="927">
                  <a:moveTo>
                    <a:pt x="1359" y="926"/>
                  </a:moveTo>
                  <a:lnTo>
                    <a:pt x="1384" y="369"/>
                  </a:lnTo>
                  <a:lnTo>
                    <a:pt x="1383" y="366"/>
                  </a:lnTo>
                  <a:lnTo>
                    <a:pt x="1381" y="365"/>
                  </a:lnTo>
                  <a:lnTo>
                    <a:pt x="1326" y="287"/>
                  </a:lnTo>
                  <a:lnTo>
                    <a:pt x="1231" y="197"/>
                  </a:lnTo>
                  <a:lnTo>
                    <a:pt x="1177" y="0"/>
                  </a:lnTo>
                  <a:lnTo>
                    <a:pt x="748" y="30"/>
                  </a:lnTo>
                  <a:lnTo>
                    <a:pt x="520" y="113"/>
                  </a:lnTo>
                  <a:lnTo>
                    <a:pt x="498" y="6"/>
                  </a:lnTo>
                  <a:lnTo>
                    <a:pt x="201" y="5"/>
                  </a:lnTo>
                  <a:lnTo>
                    <a:pt x="207" y="477"/>
                  </a:lnTo>
                  <a:lnTo>
                    <a:pt x="0" y="479"/>
                  </a:lnTo>
                  <a:lnTo>
                    <a:pt x="1" y="777"/>
                  </a:lnTo>
                  <a:lnTo>
                    <a:pt x="57" y="783"/>
                  </a:lnTo>
                  <a:lnTo>
                    <a:pt x="267" y="855"/>
                  </a:lnTo>
                  <a:lnTo>
                    <a:pt x="348" y="926"/>
                  </a:lnTo>
                  <a:lnTo>
                    <a:pt x="444" y="926"/>
                  </a:lnTo>
                  <a:lnTo>
                    <a:pt x="546" y="927"/>
                  </a:lnTo>
                  <a:lnTo>
                    <a:pt x="901" y="927"/>
                  </a:lnTo>
                  <a:lnTo>
                    <a:pt x="1077" y="924"/>
                  </a:lnTo>
                  <a:lnTo>
                    <a:pt x="1359" y="926"/>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50">
              <a:extLst>
                <a:ext uri="{FF2B5EF4-FFF2-40B4-BE49-F238E27FC236}">
                  <a16:creationId xmlns:a16="http://schemas.microsoft.com/office/drawing/2014/main" id="{481BB4BC-5DB4-400F-A9C9-B083591A69C4}"/>
                </a:ext>
              </a:extLst>
            </p:cNvPr>
            <p:cNvSpPr>
              <a:spLocks/>
            </p:cNvSpPr>
            <p:nvPr/>
          </p:nvSpPr>
          <p:spPr bwMode="auto">
            <a:xfrm>
              <a:off x="4367023" y="3079531"/>
              <a:ext cx="249421" cy="256525"/>
            </a:xfrm>
            <a:custGeom>
              <a:avLst/>
              <a:gdLst>
                <a:gd name="T0" fmla="*/ 264056283 w 948"/>
                <a:gd name="T1" fmla="*/ 157089323 h 975"/>
                <a:gd name="T2" fmla="*/ 265456458 w 948"/>
                <a:gd name="T3" fmla="*/ 153729118 h 975"/>
                <a:gd name="T4" fmla="*/ 264896600 w 948"/>
                <a:gd name="T5" fmla="*/ 99965836 h 975"/>
                <a:gd name="T6" fmla="*/ 263216496 w 948"/>
                <a:gd name="T7" fmla="*/ 61043549 h 975"/>
                <a:gd name="T8" fmla="*/ 261255933 w 948"/>
                <a:gd name="T9" fmla="*/ 57963273 h 975"/>
                <a:gd name="T10" fmla="*/ 260696075 w 948"/>
                <a:gd name="T11" fmla="*/ 57963273 h 975"/>
                <a:gd name="T12" fmla="*/ 137768542 w 948"/>
                <a:gd name="T13" fmla="*/ 38642358 h 975"/>
                <a:gd name="T14" fmla="*/ 75884617 w 948"/>
                <a:gd name="T15" fmla="*/ 14280607 h 975"/>
                <a:gd name="T16" fmla="*/ 63003642 w 948"/>
                <a:gd name="T17" fmla="*/ 0 h 975"/>
                <a:gd name="T18" fmla="*/ 4480454 w 948"/>
                <a:gd name="T19" fmla="*/ 38642358 h 975"/>
                <a:gd name="T20" fmla="*/ 15120937 w 948"/>
                <a:gd name="T21" fmla="*/ 161289844 h 975"/>
                <a:gd name="T22" fmla="*/ 0 w 948"/>
                <a:gd name="T23" fmla="*/ 229333732 h 975"/>
                <a:gd name="T24" fmla="*/ 279929 w 948"/>
                <a:gd name="T25" fmla="*/ 273016398 h 975"/>
                <a:gd name="T26" fmla="*/ 130207808 w 948"/>
                <a:gd name="T27" fmla="*/ 145888992 h 975"/>
                <a:gd name="T28" fmla="*/ 173891046 w 948"/>
                <a:gd name="T29" fmla="*/ 124047659 h 975"/>
                <a:gd name="T30" fmla="*/ 184251600 w 948"/>
                <a:gd name="T31" fmla="*/ 119287280 h 975"/>
                <a:gd name="T32" fmla="*/ 238574792 w 948"/>
                <a:gd name="T33" fmla="*/ 129927753 h 975"/>
                <a:gd name="T34" fmla="*/ 264056283 w 948"/>
                <a:gd name="T35" fmla="*/ 157089323 h 9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8" h="975">
                  <a:moveTo>
                    <a:pt x="943" y="561"/>
                  </a:moveTo>
                  <a:lnTo>
                    <a:pt x="948" y="549"/>
                  </a:lnTo>
                  <a:lnTo>
                    <a:pt x="946" y="357"/>
                  </a:lnTo>
                  <a:lnTo>
                    <a:pt x="940" y="218"/>
                  </a:lnTo>
                  <a:lnTo>
                    <a:pt x="933" y="207"/>
                  </a:lnTo>
                  <a:lnTo>
                    <a:pt x="931" y="207"/>
                  </a:lnTo>
                  <a:lnTo>
                    <a:pt x="492" y="138"/>
                  </a:lnTo>
                  <a:lnTo>
                    <a:pt x="271" y="51"/>
                  </a:lnTo>
                  <a:lnTo>
                    <a:pt x="225" y="0"/>
                  </a:lnTo>
                  <a:lnTo>
                    <a:pt x="16" y="138"/>
                  </a:lnTo>
                  <a:lnTo>
                    <a:pt x="54" y="576"/>
                  </a:lnTo>
                  <a:lnTo>
                    <a:pt x="0" y="819"/>
                  </a:lnTo>
                  <a:lnTo>
                    <a:pt x="1" y="975"/>
                  </a:lnTo>
                  <a:lnTo>
                    <a:pt x="465" y="521"/>
                  </a:lnTo>
                  <a:lnTo>
                    <a:pt x="621" y="443"/>
                  </a:lnTo>
                  <a:lnTo>
                    <a:pt x="658" y="426"/>
                  </a:lnTo>
                  <a:lnTo>
                    <a:pt x="852" y="464"/>
                  </a:lnTo>
                  <a:lnTo>
                    <a:pt x="943" y="561"/>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7">
              <a:extLst>
                <a:ext uri="{FF2B5EF4-FFF2-40B4-BE49-F238E27FC236}">
                  <a16:creationId xmlns:a16="http://schemas.microsoft.com/office/drawing/2014/main" id="{784D69E7-7872-4A5D-B386-3239C8C4F4DD}"/>
                </a:ext>
              </a:extLst>
            </p:cNvPr>
            <p:cNvSpPr>
              <a:spLocks/>
            </p:cNvSpPr>
            <p:nvPr/>
          </p:nvSpPr>
          <p:spPr bwMode="auto">
            <a:xfrm>
              <a:off x="4344133" y="4219291"/>
              <a:ext cx="392285" cy="332298"/>
            </a:xfrm>
            <a:custGeom>
              <a:avLst/>
              <a:gdLst>
                <a:gd name="T0" fmla="*/ 235178939 w 1492"/>
                <a:gd name="T1" fmla="*/ 352258614 h 1262"/>
                <a:gd name="T2" fmla="*/ 316554593 w 1492"/>
                <a:gd name="T3" fmla="*/ 352258614 h 1262"/>
                <a:gd name="T4" fmla="*/ 370804853 w 1492"/>
                <a:gd name="T5" fmla="*/ 352539294 h 1262"/>
                <a:gd name="T6" fmla="*/ 417225527 w 1492"/>
                <a:gd name="T7" fmla="*/ 353941637 h 1262"/>
                <a:gd name="T8" fmla="*/ 312080318 w 1492"/>
                <a:gd name="T9" fmla="*/ 178092745 h 1262"/>
                <a:gd name="T10" fmla="*/ 329138195 w 1492"/>
                <a:gd name="T11" fmla="*/ 136304207 h 1262"/>
                <a:gd name="T12" fmla="*/ 251957076 w 1492"/>
                <a:gd name="T13" fmla="*/ 107697053 h 1262"/>
                <a:gd name="T14" fmla="*/ 237695554 w 1492"/>
                <a:gd name="T15" fmla="*/ 50482745 h 1262"/>
                <a:gd name="T16" fmla="*/ 194630719 w 1492"/>
                <a:gd name="T17" fmla="*/ 7572544 h 1262"/>
                <a:gd name="T18" fmla="*/ 108221307 w 1492"/>
                <a:gd name="T19" fmla="*/ 0 h 1262"/>
                <a:gd name="T20" fmla="*/ 108221307 w 1492"/>
                <a:gd name="T21" fmla="*/ 8133375 h 1262"/>
                <a:gd name="T22" fmla="*/ 64876730 w 1492"/>
                <a:gd name="T23" fmla="*/ 8133375 h 1262"/>
                <a:gd name="T24" fmla="*/ 46140933 w 1492"/>
                <a:gd name="T25" fmla="*/ 20753929 h 1262"/>
                <a:gd name="T26" fmla="*/ 22651119 w 1492"/>
                <a:gd name="T27" fmla="*/ 23558614 h 1262"/>
                <a:gd name="T28" fmla="*/ 21811895 w 1492"/>
                <a:gd name="T29" fmla="*/ 24400126 h 1262"/>
                <a:gd name="T30" fmla="*/ 21811895 w 1492"/>
                <a:gd name="T31" fmla="*/ 50482745 h 1262"/>
                <a:gd name="T32" fmla="*/ 279741 w 1492"/>
                <a:gd name="T33" fmla="*/ 50482745 h 1262"/>
                <a:gd name="T34" fmla="*/ 0 w 1492"/>
                <a:gd name="T35" fmla="*/ 93393476 h 1262"/>
                <a:gd name="T36" fmla="*/ 21811895 w 1492"/>
                <a:gd name="T37" fmla="*/ 116671940 h 1262"/>
                <a:gd name="T38" fmla="*/ 22091636 w 1492"/>
                <a:gd name="T39" fmla="*/ 331504685 h 1262"/>
                <a:gd name="T40" fmla="*/ 22651119 w 1492"/>
                <a:gd name="T41" fmla="*/ 352258614 h 1262"/>
                <a:gd name="T42" fmla="*/ 46140933 w 1492"/>
                <a:gd name="T43" fmla="*/ 352539294 h 1262"/>
                <a:gd name="T44" fmla="*/ 50335467 w 1492"/>
                <a:gd name="T45" fmla="*/ 352539294 h 1262"/>
                <a:gd name="T46" fmla="*/ 235178939 w 1492"/>
                <a:gd name="T47" fmla="*/ 352258614 h 12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92" h="1262">
                  <a:moveTo>
                    <a:pt x="841" y="1256"/>
                  </a:moveTo>
                  <a:lnTo>
                    <a:pt x="1132" y="1256"/>
                  </a:lnTo>
                  <a:lnTo>
                    <a:pt x="1326" y="1257"/>
                  </a:lnTo>
                  <a:lnTo>
                    <a:pt x="1492" y="1262"/>
                  </a:lnTo>
                  <a:lnTo>
                    <a:pt x="1116" y="635"/>
                  </a:lnTo>
                  <a:lnTo>
                    <a:pt x="1177" y="486"/>
                  </a:lnTo>
                  <a:lnTo>
                    <a:pt x="901" y="384"/>
                  </a:lnTo>
                  <a:lnTo>
                    <a:pt x="850" y="180"/>
                  </a:lnTo>
                  <a:lnTo>
                    <a:pt x="696" y="27"/>
                  </a:lnTo>
                  <a:lnTo>
                    <a:pt x="387" y="0"/>
                  </a:lnTo>
                  <a:lnTo>
                    <a:pt x="387" y="29"/>
                  </a:lnTo>
                  <a:lnTo>
                    <a:pt x="232" y="29"/>
                  </a:lnTo>
                  <a:lnTo>
                    <a:pt x="165" y="74"/>
                  </a:lnTo>
                  <a:lnTo>
                    <a:pt x="81" y="84"/>
                  </a:lnTo>
                  <a:lnTo>
                    <a:pt x="78" y="87"/>
                  </a:lnTo>
                  <a:lnTo>
                    <a:pt x="78" y="180"/>
                  </a:lnTo>
                  <a:lnTo>
                    <a:pt x="1" y="180"/>
                  </a:lnTo>
                  <a:lnTo>
                    <a:pt x="0" y="333"/>
                  </a:lnTo>
                  <a:lnTo>
                    <a:pt x="78" y="416"/>
                  </a:lnTo>
                  <a:lnTo>
                    <a:pt x="79" y="1182"/>
                  </a:lnTo>
                  <a:lnTo>
                    <a:pt x="81" y="1256"/>
                  </a:lnTo>
                  <a:lnTo>
                    <a:pt x="165" y="1257"/>
                  </a:lnTo>
                  <a:lnTo>
                    <a:pt x="180" y="1257"/>
                  </a:lnTo>
                  <a:lnTo>
                    <a:pt x="841" y="1256"/>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60">
              <a:extLst>
                <a:ext uri="{FF2B5EF4-FFF2-40B4-BE49-F238E27FC236}">
                  <a16:creationId xmlns:a16="http://schemas.microsoft.com/office/drawing/2014/main" id="{9DE47594-08CF-4B1D-852F-F8C41DAB1313}"/>
                </a:ext>
              </a:extLst>
            </p:cNvPr>
            <p:cNvSpPr>
              <a:spLocks/>
            </p:cNvSpPr>
            <p:nvPr/>
          </p:nvSpPr>
          <p:spPr bwMode="auto">
            <a:xfrm>
              <a:off x="5094764" y="5533487"/>
              <a:ext cx="35519" cy="81299"/>
            </a:xfrm>
            <a:custGeom>
              <a:avLst/>
              <a:gdLst>
                <a:gd name="T0" fmla="*/ 4966517 w 136"/>
                <a:gd name="T1" fmla="*/ 85966034 h 309"/>
                <a:gd name="T2" fmla="*/ 0 w 136"/>
                <a:gd name="T3" fmla="*/ 80645247 h 309"/>
                <a:gd name="T4" fmla="*/ 6070129 w 136"/>
                <a:gd name="T5" fmla="*/ 60764394 h 309"/>
                <a:gd name="T6" fmla="*/ 37524911 w 136"/>
                <a:gd name="T7" fmla="*/ 0 h 309"/>
                <a:gd name="T8" fmla="*/ 36697070 w 136"/>
                <a:gd name="T9" fmla="*/ 9240866 h 309"/>
                <a:gd name="T10" fmla="*/ 5794357 w 136"/>
                <a:gd name="T11" fmla="*/ 86525894 h 309"/>
                <a:gd name="T12" fmla="*/ 5242289 w 136"/>
                <a:gd name="T13" fmla="*/ 86525894 h 309"/>
                <a:gd name="T14" fmla="*/ 4966517 w 136"/>
                <a:gd name="T15" fmla="*/ 85966034 h 3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309">
                  <a:moveTo>
                    <a:pt x="18" y="307"/>
                  </a:moveTo>
                  <a:lnTo>
                    <a:pt x="0" y="288"/>
                  </a:lnTo>
                  <a:lnTo>
                    <a:pt x="22" y="217"/>
                  </a:lnTo>
                  <a:lnTo>
                    <a:pt x="136" y="0"/>
                  </a:lnTo>
                  <a:lnTo>
                    <a:pt x="133" y="33"/>
                  </a:lnTo>
                  <a:lnTo>
                    <a:pt x="21" y="309"/>
                  </a:lnTo>
                  <a:lnTo>
                    <a:pt x="19" y="309"/>
                  </a:lnTo>
                  <a:lnTo>
                    <a:pt x="18" y="307"/>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59">
              <a:extLst>
                <a:ext uri="{FF2B5EF4-FFF2-40B4-BE49-F238E27FC236}">
                  <a16:creationId xmlns:a16="http://schemas.microsoft.com/office/drawing/2014/main" id="{B2A4AB00-937B-4616-8BBD-23D9FFBB7D65}"/>
                </a:ext>
              </a:extLst>
            </p:cNvPr>
            <p:cNvSpPr>
              <a:spLocks/>
            </p:cNvSpPr>
            <p:nvPr/>
          </p:nvSpPr>
          <p:spPr bwMode="auto">
            <a:xfrm>
              <a:off x="4846133" y="5320374"/>
              <a:ext cx="307830" cy="388339"/>
            </a:xfrm>
            <a:custGeom>
              <a:avLst/>
              <a:gdLst>
                <a:gd name="T0" fmla="*/ 244174962 w 1170"/>
                <a:gd name="T1" fmla="*/ 297658367 h 1476"/>
                <a:gd name="T2" fmla="*/ 244454892 w 1170"/>
                <a:gd name="T3" fmla="*/ 296818579 h 1476"/>
                <a:gd name="T4" fmla="*/ 270496771 w 1170"/>
                <a:gd name="T5" fmla="*/ 142248996 h 1476"/>
                <a:gd name="T6" fmla="*/ 306338817 w 1170"/>
                <a:gd name="T7" fmla="*/ 136928225 h 1476"/>
                <a:gd name="T8" fmla="*/ 311379129 w 1170"/>
                <a:gd name="T9" fmla="*/ 153729796 h 1476"/>
                <a:gd name="T10" fmla="*/ 316699900 w 1170"/>
                <a:gd name="T11" fmla="*/ 112566979 h 1476"/>
                <a:gd name="T12" fmla="*/ 108086525 w 1170"/>
                <a:gd name="T13" fmla="*/ 11200871 h 1476"/>
                <a:gd name="T14" fmla="*/ 0 w 1170"/>
                <a:gd name="T15" fmla="*/ 0 h 1476"/>
                <a:gd name="T16" fmla="*/ 0 w 1170"/>
                <a:gd name="T17" fmla="*/ 65524062 h 1476"/>
                <a:gd name="T18" fmla="*/ 0 w 1170"/>
                <a:gd name="T19" fmla="*/ 302698679 h 1476"/>
                <a:gd name="T20" fmla="*/ 5040313 w 1170"/>
                <a:gd name="T21" fmla="*/ 358702504 h 1476"/>
                <a:gd name="T22" fmla="*/ 27441525 w 1170"/>
                <a:gd name="T23" fmla="*/ 399025004 h 1476"/>
                <a:gd name="T24" fmla="*/ 31921979 w 1170"/>
                <a:gd name="T25" fmla="*/ 401544896 h 1476"/>
                <a:gd name="T26" fmla="*/ 43682708 w 1170"/>
                <a:gd name="T27" fmla="*/ 413305625 h 1476"/>
                <a:gd name="T28" fmla="*/ 44242567 w 1170"/>
                <a:gd name="T29" fmla="*/ 412745767 h 1476"/>
                <a:gd name="T30" fmla="*/ 52923546 w 1170"/>
                <a:gd name="T31" fmla="*/ 407425525 h 1476"/>
                <a:gd name="T32" fmla="*/ 73924583 w 1170"/>
                <a:gd name="T33" fmla="*/ 412465838 h 1476"/>
                <a:gd name="T34" fmla="*/ 95765938 w 1170"/>
                <a:gd name="T35" fmla="*/ 409385558 h 1476"/>
                <a:gd name="T36" fmla="*/ 113126837 w 1170"/>
                <a:gd name="T37" fmla="*/ 394264621 h 1476"/>
                <a:gd name="T38" fmla="*/ 113406767 w 1170"/>
                <a:gd name="T39" fmla="*/ 393984692 h 1476"/>
                <a:gd name="T40" fmla="*/ 133568017 w 1170"/>
                <a:gd name="T41" fmla="*/ 387264275 h 1476"/>
                <a:gd name="T42" fmla="*/ 135808508 w 1170"/>
                <a:gd name="T43" fmla="*/ 384183996 h 1476"/>
                <a:gd name="T44" fmla="*/ 136648296 w 1170"/>
                <a:gd name="T45" fmla="*/ 383904067 h 1476"/>
                <a:gd name="T46" fmla="*/ 142528925 w 1170"/>
                <a:gd name="T47" fmla="*/ 380823788 h 1476"/>
                <a:gd name="T48" fmla="*/ 146169063 w 1170"/>
                <a:gd name="T49" fmla="*/ 383343679 h 1476"/>
                <a:gd name="T50" fmla="*/ 146728921 w 1170"/>
                <a:gd name="T51" fmla="*/ 383904067 h 1476"/>
                <a:gd name="T52" fmla="*/ 158489650 w 1170"/>
                <a:gd name="T53" fmla="*/ 379703542 h 1476"/>
                <a:gd name="T54" fmla="*/ 160450213 w 1170"/>
                <a:gd name="T55" fmla="*/ 381663575 h 1476"/>
                <a:gd name="T56" fmla="*/ 161849858 w 1170"/>
                <a:gd name="T57" fmla="*/ 382503892 h 1476"/>
                <a:gd name="T58" fmla="*/ 162130317 w 1170"/>
                <a:gd name="T59" fmla="*/ 383063750 h 1476"/>
                <a:gd name="T60" fmla="*/ 162130317 w 1170"/>
                <a:gd name="T61" fmla="*/ 378023438 h 1476"/>
                <a:gd name="T62" fmla="*/ 192372192 w 1170"/>
                <a:gd name="T63" fmla="*/ 358702504 h 1476"/>
                <a:gd name="T64" fmla="*/ 216453508 w 1170"/>
                <a:gd name="T65" fmla="*/ 328740558 h 1476"/>
                <a:gd name="T66" fmla="*/ 216733437 w 1170"/>
                <a:gd name="T67" fmla="*/ 329300417 h 14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70" h="1476">
                  <a:moveTo>
                    <a:pt x="774" y="1176"/>
                  </a:moveTo>
                  <a:lnTo>
                    <a:pt x="872" y="1063"/>
                  </a:lnTo>
                  <a:lnTo>
                    <a:pt x="873" y="1062"/>
                  </a:lnTo>
                  <a:lnTo>
                    <a:pt x="873" y="1060"/>
                  </a:lnTo>
                  <a:lnTo>
                    <a:pt x="828" y="841"/>
                  </a:lnTo>
                  <a:lnTo>
                    <a:pt x="966" y="508"/>
                  </a:lnTo>
                  <a:lnTo>
                    <a:pt x="1082" y="474"/>
                  </a:lnTo>
                  <a:lnTo>
                    <a:pt x="1094" y="489"/>
                  </a:lnTo>
                  <a:lnTo>
                    <a:pt x="1079" y="517"/>
                  </a:lnTo>
                  <a:lnTo>
                    <a:pt x="1112" y="549"/>
                  </a:lnTo>
                  <a:lnTo>
                    <a:pt x="1131" y="403"/>
                  </a:lnTo>
                  <a:lnTo>
                    <a:pt x="1131" y="402"/>
                  </a:lnTo>
                  <a:lnTo>
                    <a:pt x="1170" y="7"/>
                  </a:lnTo>
                  <a:lnTo>
                    <a:pt x="386" y="40"/>
                  </a:lnTo>
                  <a:lnTo>
                    <a:pt x="299" y="1"/>
                  </a:lnTo>
                  <a:lnTo>
                    <a:pt x="0" y="0"/>
                  </a:lnTo>
                  <a:lnTo>
                    <a:pt x="0" y="135"/>
                  </a:lnTo>
                  <a:lnTo>
                    <a:pt x="0" y="234"/>
                  </a:lnTo>
                  <a:lnTo>
                    <a:pt x="0" y="306"/>
                  </a:lnTo>
                  <a:lnTo>
                    <a:pt x="0" y="1081"/>
                  </a:lnTo>
                  <a:lnTo>
                    <a:pt x="18" y="1081"/>
                  </a:lnTo>
                  <a:lnTo>
                    <a:pt x="18" y="1281"/>
                  </a:lnTo>
                  <a:lnTo>
                    <a:pt x="24" y="1410"/>
                  </a:lnTo>
                  <a:lnTo>
                    <a:pt x="98" y="1425"/>
                  </a:lnTo>
                  <a:lnTo>
                    <a:pt x="114" y="1432"/>
                  </a:lnTo>
                  <a:lnTo>
                    <a:pt x="114" y="1434"/>
                  </a:lnTo>
                  <a:lnTo>
                    <a:pt x="113" y="1470"/>
                  </a:lnTo>
                  <a:lnTo>
                    <a:pt x="156" y="1476"/>
                  </a:lnTo>
                  <a:lnTo>
                    <a:pt x="156" y="1474"/>
                  </a:lnTo>
                  <a:lnTo>
                    <a:pt x="158" y="1474"/>
                  </a:lnTo>
                  <a:lnTo>
                    <a:pt x="189" y="1453"/>
                  </a:lnTo>
                  <a:lnTo>
                    <a:pt x="189" y="1455"/>
                  </a:lnTo>
                  <a:lnTo>
                    <a:pt x="195" y="1462"/>
                  </a:lnTo>
                  <a:lnTo>
                    <a:pt x="264" y="1473"/>
                  </a:lnTo>
                  <a:lnTo>
                    <a:pt x="344" y="1462"/>
                  </a:lnTo>
                  <a:lnTo>
                    <a:pt x="342" y="1462"/>
                  </a:lnTo>
                  <a:lnTo>
                    <a:pt x="384" y="1377"/>
                  </a:lnTo>
                  <a:lnTo>
                    <a:pt x="404" y="1408"/>
                  </a:lnTo>
                  <a:lnTo>
                    <a:pt x="405" y="1408"/>
                  </a:lnTo>
                  <a:lnTo>
                    <a:pt x="405" y="1407"/>
                  </a:lnTo>
                  <a:lnTo>
                    <a:pt x="461" y="1369"/>
                  </a:lnTo>
                  <a:lnTo>
                    <a:pt x="477" y="1383"/>
                  </a:lnTo>
                  <a:lnTo>
                    <a:pt x="483" y="1372"/>
                  </a:lnTo>
                  <a:lnTo>
                    <a:pt x="485" y="1372"/>
                  </a:lnTo>
                  <a:lnTo>
                    <a:pt x="486" y="1371"/>
                  </a:lnTo>
                  <a:lnTo>
                    <a:pt x="488" y="1371"/>
                  </a:lnTo>
                  <a:lnTo>
                    <a:pt x="507" y="1359"/>
                  </a:lnTo>
                  <a:lnTo>
                    <a:pt x="509" y="1360"/>
                  </a:lnTo>
                  <a:lnTo>
                    <a:pt x="522" y="1368"/>
                  </a:lnTo>
                  <a:lnTo>
                    <a:pt x="522" y="1369"/>
                  </a:lnTo>
                  <a:lnTo>
                    <a:pt x="522" y="1371"/>
                  </a:lnTo>
                  <a:lnTo>
                    <a:pt x="524" y="1371"/>
                  </a:lnTo>
                  <a:lnTo>
                    <a:pt x="524" y="1368"/>
                  </a:lnTo>
                  <a:lnTo>
                    <a:pt x="566" y="1356"/>
                  </a:lnTo>
                  <a:lnTo>
                    <a:pt x="566" y="1357"/>
                  </a:lnTo>
                  <a:lnTo>
                    <a:pt x="573" y="1363"/>
                  </a:lnTo>
                  <a:lnTo>
                    <a:pt x="578" y="1365"/>
                  </a:lnTo>
                  <a:lnTo>
                    <a:pt x="578" y="1366"/>
                  </a:lnTo>
                  <a:lnTo>
                    <a:pt x="578" y="1368"/>
                  </a:lnTo>
                  <a:lnTo>
                    <a:pt x="579" y="1368"/>
                  </a:lnTo>
                  <a:lnTo>
                    <a:pt x="585" y="1369"/>
                  </a:lnTo>
                  <a:lnTo>
                    <a:pt x="579" y="1350"/>
                  </a:lnTo>
                  <a:lnTo>
                    <a:pt x="597" y="1357"/>
                  </a:lnTo>
                  <a:lnTo>
                    <a:pt x="687" y="1281"/>
                  </a:lnTo>
                  <a:lnTo>
                    <a:pt x="681" y="1281"/>
                  </a:lnTo>
                  <a:lnTo>
                    <a:pt x="773" y="1174"/>
                  </a:lnTo>
                  <a:lnTo>
                    <a:pt x="773" y="1176"/>
                  </a:lnTo>
                  <a:lnTo>
                    <a:pt x="774" y="1176"/>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Freeform 61">
              <a:extLst>
                <a:ext uri="{FF2B5EF4-FFF2-40B4-BE49-F238E27FC236}">
                  <a16:creationId xmlns:a16="http://schemas.microsoft.com/office/drawing/2014/main" id="{79151D92-F92A-4A00-A7C2-AA9492AEB3E4}"/>
                </a:ext>
              </a:extLst>
            </p:cNvPr>
            <p:cNvSpPr>
              <a:spLocks/>
            </p:cNvSpPr>
            <p:nvPr/>
          </p:nvSpPr>
          <p:spPr bwMode="auto">
            <a:xfrm>
              <a:off x="4842975" y="5156198"/>
              <a:ext cx="328352" cy="174437"/>
            </a:xfrm>
            <a:custGeom>
              <a:avLst/>
              <a:gdLst>
                <a:gd name="T0" fmla="*/ 330980521 w 1248"/>
                <a:gd name="T1" fmla="*/ 176411189 h 663"/>
                <a:gd name="T2" fmla="*/ 331540379 w 1248"/>
                <a:gd name="T3" fmla="*/ 164650443 h 663"/>
                <a:gd name="T4" fmla="*/ 331820838 w 1248"/>
                <a:gd name="T5" fmla="*/ 164370513 h 663"/>
                <a:gd name="T6" fmla="*/ 349461667 w 1248"/>
                <a:gd name="T7" fmla="*/ 10640498 h 663"/>
                <a:gd name="T8" fmla="*/ 349461667 w 1248"/>
                <a:gd name="T9" fmla="*/ 10080639 h 663"/>
                <a:gd name="T10" fmla="*/ 349461667 w 1248"/>
                <a:gd name="T11" fmla="*/ 9240851 h 663"/>
                <a:gd name="T12" fmla="*/ 349461667 w 1248"/>
                <a:gd name="T13" fmla="*/ 8960392 h 663"/>
                <a:gd name="T14" fmla="*/ 349461667 w 1248"/>
                <a:gd name="T15" fmla="*/ 8400533 h 663"/>
                <a:gd name="T16" fmla="*/ 349461667 w 1248"/>
                <a:gd name="T17" fmla="*/ 8120603 h 663"/>
                <a:gd name="T18" fmla="*/ 349461667 w 1248"/>
                <a:gd name="T19" fmla="*/ 7280285 h 663"/>
                <a:gd name="T20" fmla="*/ 349461667 w 1248"/>
                <a:gd name="T21" fmla="*/ 6720426 h 663"/>
                <a:gd name="T22" fmla="*/ 349461667 w 1248"/>
                <a:gd name="T23" fmla="*/ 6440497 h 663"/>
                <a:gd name="T24" fmla="*/ 328180171 w 1248"/>
                <a:gd name="T25" fmla="*/ 3080284 h 663"/>
                <a:gd name="T26" fmla="*/ 273856979 w 1248"/>
                <a:gd name="T27" fmla="*/ 0 h 663"/>
                <a:gd name="T28" fmla="*/ 0 w 1248"/>
                <a:gd name="T29" fmla="*/ 0 h 663"/>
                <a:gd name="T30" fmla="*/ 0 w 1248"/>
                <a:gd name="T31" fmla="*/ 8400533 h 663"/>
                <a:gd name="T32" fmla="*/ 840317 w 1248"/>
                <a:gd name="T33" fmla="*/ 29961989 h 663"/>
                <a:gd name="T34" fmla="*/ 840317 w 1248"/>
                <a:gd name="T35" fmla="*/ 36682415 h 663"/>
                <a:gd name="T36" fmla="*/ 840317 w 1248"/>
                <a:gd name="T37" fmla="*/ 79525397 h 663"/>
                <a:gd name="T38" fmla="*/ 2239963 w 1248"/>
                <a:gd name="T39" fmla="*/ 102486500 h 663"/>
                <a:gd name="T40" fmla="*/ 3360208 w 1248"/>
                <a:gd name="T41" fmla="*/ 174451153 h 663"/>
                <a:gd name="T42" fmla="*/ 87085488 w 1248"/>
                <a:gd name="T43" fmla="*/ 174731082 h 663"/>
                <a:gd name="T44" fmla="*/ 111446733 w 1248"/>
                <a:gd name="T45" fmla="*/ 185652040 h 663"/>
                <a:gd name="T46" fmla="*/ 330980521 w 1248"/>
                <a:gd name="T47" fmla="*/ 176411189 h 6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48" h="663">
                  <a:moveTo>
                    <a:pt x="1182" y="630"/>
                  </a:moveTo>
                  <a:lnTo>
                    <a:pt x="1184" y="588"/>
                  </a:lnTo>
                  <a:lnTo>
                    <a:pt x="1185" y="587"/>
                  </a:lnTo>
                  <a:lnTo>
                    <a:pt x="1248" y="38"/>
                  </a:lnTo>
                  <a:lnTo>
                    <a:pt x="1248" y="36"/>
                  </a:lnTo>
                  <a:lnTo>
                    <a:pt x="1248" y="33"/>
                  </a:lnTo>
                  <a:lnTo>
                    <a:pt x="1248" y="32"/>
                  </a:lnTo>
                  <a:lnTo>
                    <a:pt x="1248" y="30"/>
                  </a:lnTo>
                  <a:lnTo>
                    <a:pt x="1248" y="29"/>
                  </a:lnTo>
                  <a:lnTo>
                    <a:pt x="1248" y="26"/>
                  </a:lnTo>
                  <a:lnTo>
                    <a:pt x="1248" y="24"/>
                  </a:lnTo>
                  <a:lnTo>
                    <a:pt x="1248" y="23"/>
                  </a:lnTo>
                  <a:lnTo>
                    <a:pt x="1172" y="11"/>
                  </a:lnTo>
                  <a:lnTo>
                    <a:pt x="978" y="0"/>
                  </a:lnTo>
                  <a:lnTo>
                    <a:pt x="0" y="0"/>
                  </a:lnTo>
                  <a:lnTo>
                    <a:pt x="0" y="30"/>
                  </a:lnTo>
                  <a:lnTo>
                    <a:pt x="3" y="107"/>
                  </a:lnTo>
                  <a:lnTo>
                    <a:pt x="3" y="131"/>
                  </a:lnTo>
                  <a:lnTo>
                    <a:pt x="3" y="284"/>
                  </a:lnTo>
                  <a:lnTo>
                    <a:pt x="8" y="366"/>
                  </a:lnTo>
                  <a:lnTo>
                    <a:pt x="12" y="623"/>
                  </a:lnTo>
                  <a:lnTo>
                    <a:pt x="311" y="624"/>
                  </a:lnTo>
                  <a:lnTo>
                    <a:pt x="398" y="663"/>
                  </a:lnTo>
                  <a:lnTo>
                    <a:pt x="1182" y="630"/>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62">
              <a:extLst>
                <a:ext uri="{FF2B5EF4-FFF2-40B4-BE49-F238E27FC236}">
                  <a16:creationId xmlns:a16="http://schemas.microsoft.com/office/drawing/2014/main" id="{D4373AE3-6838-4300-AC6E-9524A980A481}"/>
                </a:ext>
              </a:extLst>
            </p:cNvPr>
            <p:cNvSpPr>
              <a:spLocks/>
            </p:cNvSpPr>
            <p:nvPr/>
          </p:nvSpPr>
          <p:spPr bwMode="auto">
            <a:xfrm>
              <a:off x="4449900" y="5071742"/>
              <a:ext cx="396232" cy="329930"/>
            </a:xfrm>
            <a:custGeom>
              <a:avLst/>
              <a:gdLst>
                <a:gd name="T0" fmla="*/ 421706146 w 1506"/>
                <a:gd name="T1" fmla="*/ 330387267 h 1253"/>
                <a:gd name="T2" fmla="*/ 421706146 w 1506"/>
                <a:gd name="T3" fmla="*/ 350580495 h 1253"/>
                <a:gd name="T4" fmla="*/ 367103025 w 1506"/>
                <a:gd name="T5" fmla="*/ 351422012 h 1253"/>
                <a:gd name="T6" fmla="*/ 258456112 w 1506"/>
                <a:gd name="T7" fmla="*/ 350861177 h 1253"/>
                <a:gd name="T8" fmla="*/ 163810421 w 1506"/>
                <a:gd name="T9" fmla="*/ 351422012 h 1253"/>
                <a:gd name="T10" fmla="*/ 150089129 w 1506"/>
                <a:gd name="T11" fmla="*/ 337399025 h 1253"/>
                <a:gd name="T12" fmla="*/ 145048817 w 1506"/>
                <a:gd name="T13" fmla="*/ 337118343 h 1253"/>
                <a:gd name="T14" fmla="*/ 115927187 w 1506"/>
                <a:gd name="T15" fmla="*/ 321412322 h 1253"/>
                <a:gd name="T16" fmla="*/ 114806942 w 1506"/>
                <a:gd name="T17" fmla="*/ 317205267 h 1253"/>
                <a:gd name="T18" fmla="*/ 113967154 w 1506"/>
                <a:gd name="T19" fmla="*/ 316083598 h 1253"/>
                <a:gd name="T20" fmla="*/ 100526321 w 1506"/>
                <a:gd name="T21" fmla="*/ 308511005 h 1253"/>
                <a:gd name="T22" fmla="*/ 95765938 w 1506"/>
                <a:gd name="T23" fmla="*/ 308791157 h 1253"/>
                <a:gd name="T24" fmla="*/ 74484442 w 1506"/>
                <a:gd name="T25" fmla="*/ 316083598 h 1253"/>
                <a:gd name="T26" fmla="*/ 72804338 w 1506"/>
                <a:gd name="T27" fmla="*/ 330667419 h 1253"/>
                <a:gd name="T28" fmla="*/ 62163854 w 1506"/>
                <a:gd name="T29" fmla="*/ 316083598 h 1253"/>
                <a:gd name="T30" fmla="*/ 39482713 w 1506"/>
                <a:gd name="T31" fmla="*/ 254942020 h 1253"/>
                <a:gd name="T32" fmla="*/ 17641358 w 1506"/>
                <a:gd name="T33" fmla="*/ 192679302 h 1253"/>
                <a:gd name="T34" fmla="*/ 9800696 w 1506"/>
                <a:gd name="T35" fmla="*/ 131257571 h 1253"/>
                <a:gd name="T36" fmla="*/ 0 w 1506"/>
                <a:gd name="T37" fmla="*/ 92272937 h 1253"/>
                <a:gd name="T38" fmla="*/ 0 w 1506"/>
                <a:gd name="T39" fmla="*/ 91712102 h 1253"/>
                <a:gd name="T40" fmla="*/ 81485317 w 1506"/>
                <a:gd name="T41" fmla="*/ 98162496 h 1253"/>
                <a:gd name="T42" fmla="*/ 80645000 w 1506"/>
                <a:gd name="T43" fmla="*/ 47118062 h 1253"/>
                <a:gd name="T44" fmla="*/ 122367675 w 1506"/>
                <a:gd name="T45" fmla="*/ 1683034 h 1253"/>
                <a:gd name="T46" fmla="*/ 249215275 w 1506"/>
                <a:gd name="T47" fmla="*/ 0 h 1253"/>
                <a:gd name="T48" fmla="*/ 250335521 w 1506"/>
                <a:gd name="T49" fmla="*/ 130135372 h 1253"/>
                <a:gd name="T50" fmla="*/ 419186254 w 1506"/>
                <a:gd name="T51" fmla="*/ 126769834 h 1253"/>
                <a:gd name="T52" fmla="*/ 419186254 w 1506"/>
                <a:gd name="T53" fmla="*/ 169680841 h 1253"/>
                <a:gd name="T54" fmla="*/ 420585900 w 1506"/>
                <a:gd name="T55" fmla="*/ 192679302 h 1253"/>
                <a:gd name="T56" fmla="*/ 421706146 w 1506"/>
                <a:gd name="T57" fmla="*/ 264758481 h 1253"/>
                <a:gd name="T58" fmla="*/ 421706146 w 1506"/>
                <a:gd name="T59" fmla="*/ 302621446 h 1253"/>
                <a:gd name="T60" fmla="*/ 421706146 w 1506"/>
                <a:gd name="T61" fmla="*/ 330387267 h 12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06" h="1253">
                  <a:moveTo>
                    <a:pt x="1506" y="1178"/>
                  </a:moveTo>
                  <a:lnTo>
                    <a:pt x="1506" y="1250"/>
                  </a:lnTo>
                  <a:lnTo>
                    <a:pt x="1311" y="1253"/>
                  </a:lnTo>
                  <a:lnTo>
                    <a:pt x="923" y="1251"/>
                  </a:lnTo>
                  <a:lnTo>
                    <a:pt x="585" y="1253"/>
                  </a:lnTo>
                  <a:lnTo>
                    <a:pt x="536" y="1203"/>
                  </a:lnTo>
                  <a:lnTo>
                    <a:pt x="518" y="1202"/>
                  </a:lnTo>
                  <a:lnTo>
                    <a:pt x="414" y="1146"/>
                  </a:lnTo>
                  <a:lnTo>
                    <a:pt x="410" y="1131"/>
                  </a:lnTo>
                  <a:lnTo>
                    <a:pt x="407" y="1127"/>
                  </a:lnTo>
                  <a:lnTo>
                    <a:pt x="359" y="1100"/>
                  </a:lnTo>
                  <a:lnTo>
                    <a:pt x="342" y="1101"/>
                  </a:lnTo>
                  <a:lnTo>
                    <a:pt x="266" y="1127"/>
                  </a:lnTo>
                  <a:lnTo>
                    <a:pt x="260" y="1179"/>
                  </a:lnTo>
                  <a:lnTo>
                    <a:pt x="222" y="1127"/>
                  </a:lnTo>
                  <a:lnTo>
                    <a:pt x="141" y="909"/>
                  </a:lnTo>
                  <a:lnTo>
                    <a:pt x="63" y="687"/>
                  </a:lnTo>
                  <a:lnTo>
                    <a:pt x="35" y="468"/>
                  </a:lnTo>
                  <a:lnTo>
                    <a:pt x="0" y="329"/>
                  </a:lnTo>
                  <a:lnTo>
                    <a:pt x="0" y="327"/>
                  </a:lnTo>
                  <a:lnTo>
                    <a:pt x="291" y="350"/>
                  </a:lnTo>
                  <a:lnTo>
                    <a:pt x="288" y="168"/>
                  </a:lnTo>
                  <a:lnTo>
                    <a:pt x="437" y="6"/>
                  </a:lnTo>
                  <a:lnTo>
                    <a:pt x="890" y="0"/>
                  </a:lnTo>
                  <a:lnTo>
                    <a:pt x="894" y="464"/>
                  </a:lnTo>
                  <a:lnTo>
                    <a:pt x="1497" y="452"/>
                  </a:lnTo>
                  <a:lnTo>
                    <a:pt x="1497" y="605"/>
                  </a:lnTo>
                  <a:lnTo>
                    <a:pt x="1502" y="687"/>
                  </a:lnTo>
                  <a:lnTo>
                    <a:pt x="1506" y="944"/>
                  </a:lnTo>
                  <a:lnTo>
                    <a:pt x="1506" y="1079"/>
                  </a:lnTo>
                  <a:lnTo>
                    <a:pt x="1506" y="1178"/>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6" name="Freeform 63">
              <a:extLst>
                <a:ext uri="{FF2B5EF4-FFF2-40B4-BE49-F238E27FC236}">
                  <a16:creationId xmlns:a16="http://schemas.microsoft.com/office/drawing/2014/main" id="{0D73F1D8-9DCB-4D03-B273-F828D1EDC9EB}"/>
                </a:ext>
              </a:extLst>
            </p:cNvPr>
            <p:cNvSpPr>
              <a:spLocks/>
            </p:cNvSpPr>
            <p:nvPr/>
          </p:nvSpPr>
          <p:spPr bwMode="auto">
            <a:xfrm>
              <a:off x="4603815" y="5400884"/>
              <a:ext cx="248632" cy="318091"/>
            </a:xfrm>
            <a:custGeom>
              <a:avLst/>
              <a:gdLst>
                <a:gd name="T0" fmla="*/ 257896512 w 945"/>
                <a:gd name="T1" fmla="*/ 0 h 1210"/>
                <a:gd name="T2" fmla="*/ 257896512 w 945"/>
                <a:gd name="T3" fmla="*/ 216655476 h 1210"/>
                <a:gd name="T4" fmla="*/ 262936830 w 945"/>
                <a:gd name="T5" fmla="*/ 216655476 h 1210"/>
                <a:gd name="T6" fmla="*/ 262936830 w 945"/>
                <a:gd name="T7" fmla="*/ 272566532 h 1210"/>
                <a:gd name="T8" fmla="*/ 264616935 w 945"/>
                <a:gd name="T9" fmla="*/ 308629073 h 1210"/>
                <a:gd name="T10" fmla="*/ 257056195 w 945"/>
                <a:gd name="T11" fmla="*/ 309747337 h 1210"/>
                <a:gd name="T12" fmla="*/ 201612702 w 945"/>
                <a:gd name="T13" fmla="*/ 334906942 h 1210"/>
                <a:gd name="T14" fmla="*/ 193212172 w 945"/>
                <a:gd name="T15" fmla="*/ 332111548 h 1210"/>
                <a:gd name="T16" fmla="*/ 176411114 w 945"/>
                <a:gd name="T17" fmla="*/ 333788679 h 1210"/>
                <a:gd name="T18" fmla="*/ 164650373 w 945"/>
                <a:gd name="T19" fmla="*/ 338261732 h 1210"/>
                <a:gd name="T20" fmla="*/ 161290161 w 945"/>
                <a:gd name="T21" fmla="*/ 331552152 h 1210"/>
                <a:gd name="T22" fmla="*/ 148689632 w 945"/>
                <a:gd name="T23" fmla="*/ 319531481 h 1210"/>
                <a:gd name="T24" fmla="*/ 133568679 w 945"/>
                <a:gd name="T25" fmla="*/ 290457689 h 1210"/>
                <a:gd name="T26" fmla="*/ 128528362 w 945"/>
                <a:gd name="T27" fmla="*/ 286823730 h 1210"/>
                <a:gd name="T28" fmla="*/ 136928891 w 945"/>
                <a:gd name="T29" fmla="*/ 235944594 h 1210"/>
                <a:gd name="T30" fmla="*/ 148409703 w 945"/>
                <a:gd name="T31" fmla="*/ 228116750 h 1210"/>
                <a:gd name="T32" fmla="*/ 148689632 w 945"/>
                <a:gd name="T33" fmla="*/ 228116750 h 1210"/>
                <a:gd name="T34" fmla="*/ 147849314 w 945"/>
                <a:gd name="T35" fmla="*/ 210784460 h 1210"/>
                <a:gd name="T36" fmla="*/ 137768679 w 945"/>
                <a:gd name="T37" fmla="*/ 204075409 h 1210"/>
                <a:gd name="T38" fmla="*/ 114807586 w 945"/>
                <a:gd name="T39" fmla="*/ 150400879 h 1210"/>
                <a:gd name="T40" fmla="*/ 114247198 w 945"/>
                <a:gd name="T41" fmla="*/ 149561785 h 1210"/>
                <a:gd name="T42" fmla="*/ 94646315 w 945"/>
                <a:gd name="T43" fmla="*/ 96725821 h 1210"/>
                <a:gd name="T44" fmla="*/ 94085927 w 945"/>
                <a:gd name="T45" fmla="*/ 96725821 h 1210"/>
                <a:gd name="T46" fmla="*/ 94085927 w 945"/>
                <a:gd name="T47" fmla="*/ 96446652 h 1210"/>
                <a:gd name="T48" fmla="*/ 94085927 w 945"/>
                <a:gd name="T49" fmla="*/ 93371559 h 1210"/>
                <a:gd name="T50" fmla="*/ 94085927 w 945"/>
                <a:gd name="T51" fmla="*/ 91414730 h 1210"/>
                <a:gd name="T52" fmla="*/ 84565151 w 945"/>
                <a:gd name="T53" fmla="*/ 82189454 h 1210"/>
                <a:gd name="T54" fmla="*/ 40322540 w 945"/>
                <a:gd name="T55" fmla="*/ 28794094 h 1210"/>
                <a:gd name="T56" fmla="*/ 37802646 w 945"/>
                <a:gd name="T57" fmla="*/ 26837265 h 1210"/>
                <a:gd name="T58" fmla="*/ 37802646 w 945"/>
                <a:gd name="T59" fmla="*/ 19289119 h 1210"/>
                <a:gd name="T60" fmla="*/ 30801764 w 945"/>
                <a:gd name="T61" fmla="*/ 12580067 h 1210"/>
                <a:gd name="T62" fmla="*/ 17360917 w 945"/>
                <a:gd name="T63" fmla="*/ 7827315 h 1210"/>
                <a:gd name="T64" fmla="*/ 11760741 w 945"/>
                <a:gd name="T65" fmla="*/ 3633960 h 1210"/>
                <a:gd name="T66" fmla="*/ 4200529 w 945"/>
                <a:gd name="T67" fmla="*/ 3633960 h 1210"/>
                <a:gd name="T68" fmla="*/ 0 w 945"/>
                <a:gd name="T69" fmla="*/ 838565 h 1210"/>
                <a:gd name="T70" fmla="*/ 94646315 w 945"/>
                <a:gd name="T71" fmla="*/ 279698 h 1210"/>
                <a:gd name="T72" fmla="*/ 203292807 w 945"/>
                <a:gd name="T73" fmla="*/ 838565 h 1210"/>
                <a:gd name="T74" fmla="*/ 257896512 w 945"/>
                <a:gd name="T75" fmla="*/ 0 h 1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5" h="1210">
                  <a:moveTo>
                    <a:pt x="921" y="0"/>
                  </a:moveTo>
                  <a:lnTo>
                    <a:pt x="921" y="775"/>
                  </a:lnTo>
                  <a:lnTo>
                    <a:pt x="939" y="775"/>
                  </a:lnTo>
                  <a:lnTo>
                    <a:pt x="939" y="975"/>
                  </a:lnTo>
                  <a:lnTo>
                    <a:pt x="945" y="1104"/>
                  </a:lnTo>
                  <a:lnTo>
                    <a:pt x="918" y="1108"/>
                  </a:lnTo>
                  <a:lnTo>
                    <a:pt x="720" y="1198"/>
                  </a:lnTo>
                  <a:lnTo>
                    <a:pt x="690" y="1188"/>
                  </a:lnTo>
                  <a:lnTo>
                    <a:pt x="630" y="1194"/>
                  </a:lnTo>
                  <a:lnTo>
                    <a:pt x="588" y="1210"/>
                  </a:lnTo>
                  <a:lnTo>
                    <a:pt x="576" y="1186"/>
                  </a:lnTo>
                  <a:lnTo>
                    <a:pt x="531" y="1143"/>
                  </a:lnTo>
                  <a:lnTo>
                    <a:pt x="477" y="1039"/>
                  </a:lnTo>
                  <a:lnTo>
                    <a:pt x="459" y="1026"/>
                  </a:lnTo>
                  <a:lnTo>
                    <a:pt x="489" y="844"/>
                  </a:lnTo>
                  <a:lnTo>
                    <a:pt x="530" y="816"/>
                  </a:lnTo>
                  <a:lnTo>
                    <a:pt x="531" y="816"/>
                  </a:lnTo>
                  <a:lnTo>
                    <a:pt x="528" y="754"/>
                  </a:lnTo>
                  <a:lnTo>
                    <a:pt x="492" y="730"/>
                  </a:lnTo>
                  <a:lnTo>
                    <a:pt x="410" y="538"/>
                  </a:lnTo>
                  <a:lnTo>
                    <a:pt x="408" y="535"/>
                  </a:lnTo>
                  <a:lnTo>
                    <a:pt x="338" y="346"/>
                  </a:lnTo>
                  <a:lnTo>
                    <a:pt x="336" y="346"/>
                  </a:lnTo>
                  <a:lnTo>
                    <a:pt x="336" y="345"/>
                  </a:lnTo>
                  <a:lnTo>
                    <a:pt x="336" y="334"/>
                  </a:lnTo>
                  <a:lnTo>
                    <a:pt x="336" y="327"/>
                  </a:lnTo>
                  <a:lnTo>
                    <a:pt x="302" y="294"/>
                  </a:lnTo>
                  <a:lnTo>
                    <a:pt x="144" y="103"/>
                  </a:lnTo>
                  <a:lnTo>
                    <a:pt x="135" y="96"/>
                  </a:lnTo>
                  <a:lnTo>
                    <a:pt x="135" y="69"/>
                  </a:lnTo>
                  <a:lnTo>
                    <a:pt x="110" y="45"/>
                  </a:lnTo>
                  <a:lnTo>
                    <a:pt x="62" y="28"/>
                  </a:lnTo>
                  <a:lnTo>
                    <a:pt x="42" y="13"/>
                  </a:lnTo>
                  <a:lnTo>
                    <a:pt x="15" y="13"/>
                  </a:lnTo>
                  <a:lnTo>
                    <a:pt x="0" y="3"/>
                  </a:lnTo>
                  <a:lnTo>
                    <a:pt x="338" y="1"/>
                  </a:lnTo>
                  <a:lnTo>
                    <a:pt x="726" y="3"/>
                  </a:lnTo>
                  <a:lnTo>
                    <a:pt x="921" y="0"/>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64">
              <a:extLst>
                <a:ext uri="{FF2B5EF4-FFF2-40B4-BE49-F238E27FC236}">
                  <a16:creationId xmlns:a16="http://schemas.microsoft.com/office/drawing/2014/main" id="{CF32D163-45C0-4FDD-91F1-FF90A3A1D26B}"/>
                </a:ext>
              </a:extLst>
            </p:cNvPr>
            <p:cNvSpPr>
              <a:spLocks/>
            </p:cNvSpPr>
            <p:nvPr/>
          </p:nvSpPr>
          <p:spPr bwMode="auto">
            <a:xfrm>
              <a:off x="4465687" y="5868153"/>
              <a:ext cx="207587" cy="115239"/>
            </a:xfrm>
            <a:custGeom>
              <a:avLst/>
              <a:gdLst>
                <a:gd name="T0" fmla="*/ 126805793 w 790"/>
                <a:gd name="T1" fmla="*/ 82786440 h 439"/>
                <a:gd name="T2" fmla="*/ 178757499 w 790"/>
                <a:gd name="T3" fmla="*/ 82786440 h 439"/>
                <a:gd name="T4" fmla="*/ 205291707 w 790"/>
                <a:gd name="T5" fmla="*/ 75539643 h 439"/>
                <a:gd name="T6" fmla="*/ 220653507 w 790"/>
                <a:gd name="T7" fmla="*/ 68013555 h 439"/>
                <a:gd name="T8" fmla="*/ 185181370 w 790"/>
                <a:gd name="T9" fmla="*/ 21184446 h 439"/>
                <a:gd name="T10" fmla="*/ 136023296 w 790"/>
                <a:gd name="T11" fmla="*/ 0 h 439"/>
                <a:gd name="T12" fmla="*/ 135185101 w 790"/>
                <a:gd name="T13" fmla="*/ 278764 h 439"/>
                <a:gd name="T14" fmla="*/ 133230193 w 790"/>
                <a:gd name="T15" fmla="*/ 22578264 h 439"/>
                <a:gd name="T16" fmla="*/ 134347434 w 790"/>
                <a:gd name="T17" fmla="*/ 23693318 h 439"/>
                <a:gd name="T18" fmla="*/ 134067860 w 790"/>
                <a:gd name="T19" fmla="*/ 24529609 h 439"/>
                <a:gd name="T20" fmla="*/ 134067860 w 790"/>
                <a:gd name="T21" fmla="*/ 25365372 h 439"/>
                <a:gd name="T22" fmla="*/ 133230193 w 790"/>
                <a:gd name="T23" fmla="*/ 32891460 h 439"/>
                <a:gd name="T24" fmla="*/ 127643988 w 790"/>
                <a:gd name="T25" fmla="*/ 35400331 h 439"/>
                <a:gd name="T26" fmla="*/ 115912958 w 790"/>
                <a:gd name="T27" fmla="*/ 45156528 h 439"/>
                <a:gd name="T28" fmla="*/ 109768133 w 790"/>
                <a:gd name="T29" fmla="*/ 39581785 h 439"/>
                <a:gd name="T30" fmla="*/ 107254605 w 790"/>
                <a:gd name="T31" fmla="*/ 35957859 h 439"/>
                <a:gd name="T32" fmla="*/ 106695984 w 790"/>
                <a:gd name="T33" fmla="*/ 35121568 h 439"/>
                <a:gd name="T34" fmla="*/ 106416410 w 790"/>
                <a:gd name="T35" fmla="*/ 33727750 h 439"/>
                <a:gd name="T36" fmla="*/ 106695984 w 790"/>
                <a:gd name="T37" fmla="*/ 33448987 h 439"/>
                <a:gd name="T38" fmla="*/ 103064687 w 790"/>
                <a:gd name="T39" fmla="*/ 30383115 h 439"/>
                <a:gd name="T40" fmla="*/ 93289093 w 790"/>
                <a:gd name="T41" fmla="*/ 29268061 h 439"/>
                <a:gd name="T42" fmla="*/ 79044006 w 790"/>
                <a:gd name="T43" fmla="*/ 37630440 h 439"/>
                <a:gd name="T44" fmla="*/ 59492818 w 790"/>
                <a:gd name="T45" fmla="*/ 45992819 h 439"/>
                <a:gd name="T46" fmla="*/ 58934197 w 790"/>
                <a:gd name="T47" fmla="*/ 45992819 h 439"/>
                <a:gd name="T48" fmla="*/ 58654623 w 790"/>
                <a:gd name="T49" fmla="*/ 46271582 h 439"/>
                <a:gd name="T50" fmla="*/ 58096002 w 790"/>
                <a:gd name="T51" fmla="*/ 47107345 h 439"/>
                <a:gd name="T52" fmla="*/ 26813783 w 790"/>
                <a:gd name="T53" fmla="*/ 66062211 h 439"/>
                <a:gd name="T54" fmla="*/ 23462060 w 790"/>
                <a:gd name="T55" fmla="*/ 68570555 h 439"/>
                <a:gd name="T56" fmla="*/ 25137922 w 790"/>
                <a:gd name="T57" fmla="*/ 71915717 h 439"/>
                <a:gd name="T58" fmla="*/ 26255163 w 790"/>
                <a:gd name="T59" fmla="*/ 80278096 h 439"/>
                <a:gd name="T60" fmla="*/ 34354896 w 790"/>
                <a:gd name="T61" fmla="*/ 86131603 h 439"/>
                <a:gd name="T62" fmla="*/ 0 w 790"/>
                <a:gd name="T63" fmla="*/ 122089461 h 439"/>
                <a:gd name="T64" fmla="*/ 837666 w 790"/>
                <a:gd name="T65" fmla="*/ 122089461 h 439"/>
                <a:gd name="T66" fmla="*/ 1117241 w 790"/>
                <a:gd name="T67" fmla="*/ 122368225 h 439"/>
                <a:gd name="T68" fmla="*/ 24579301 w 790"/>
                <a:gd name="T69" fmla="*/ 118187299 h 439"/>
                <a:gd name="T70" fmla="*/ 25137922 w 790"/>
                <a:gd name="T71" fmla="*/ 117908536 h 439"/>
                <a:gd name="T72" fmla="*/ 124850886 w 790"/>
                <a:gd name="T73" fmla="*/ 85574075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90" h="439">
                  <a:moveTo>
                    <a:pt x="447" y="307"/>
                  </a:moveTo>
                  <a:lnTo>
                    <a:pt x="454" y="297"/>
                  </a:lnTo>
                  <a:lnTo>
                    <a:pt x="477" y="228"/>
                  </a:lnTo>
                  <a:lnTo>
                    <a:pt x="640" y="297"/>
                  </a:lnTo>
                  <a:lnTo>
                    <a:pt x="639" y="298"/>
                  </a:lnTo>
                  <a:lnTo>
                    <a:pt x="735" y="271"/>
                  </a:lnTo>
                  <a:lnTo>
                    <a:pt x="736" y="271"/>
                  </a:lnTo>
                  <a:lnTo>
                    <a:pt x="790" y="244"/>
                  </a:lnTo>
                  <a:lnTo>
                    <a:pt x="670" y="87"/>
                  </a:lnTo>
                  <a:lnTo>
                    <a:pt x="663" y="76"/>
                  </a:lnTo>
                  <a:lnTo>
                    <a:pt x="489" y="0"/>
                  </a:lnTo>
                  <a:lnTo>
                    <a:pt x="487" y="0"/>
                  </a:lnTo>
                  <a:lnTo>
                    <a:pt x="486" y="0"/>
                  </a:lnTo>
                  <a:lnTo>
                    <a:pt x="484" y="1"/>
                  </a:lnTo>
                  <a:lnTo>
                    <a:pt x="466" y="76"/>
                  </a:lnTo>
                  <a:lnTo>
                    <a:pt x="477" y="81"/>
                  </a:lnTo>
                  <a:lnTo>
                    <a:pt x="483" y="84"/>
                  </a:lnTo>
                  <a:lnTo>
                    <a:pt x="481" y="85"/>
                  </a:lnTo>
                  <a:lnTo>
                    <a:pt x="481" y="87"/>
                  </a:lnTo>
                  <a:lnTo>
                    <a:pt x="480" y="88"/>
                  </a:lnTo>
                  <a:lnTo>
                    <a:pt x="480" y="90"/>
                  </a:lnTo>
                  <a:lnTo>
                    <a:pt x="480" y="91"/>
                  </a:lnTo>
                  <a:lnTo>
                    <a:pt x="480" y="112"/>
                  </a:lnTo>
                  <a:lnTo>
                    <a:pt x="477" y="118"/>
                  </a:lnTo>
                  <a:lnTo>
                    <a:pt x="475" y="124"/>
                  </a:lnTo>
                  <a:lnTo>
                    <a:pt x="457" y="127"/>
                  </a:lnTo>
                  <a:lnTo>
                    <a:pt x="435" y="165"/>
                  </a:lnTo>
                  <a:lnTo>
                    <a:pt x="415" y="162"/>
                  </a:lnTo>
                  <a:lnTo>
                    <a:pt x="412" y="159"/>
                  </a:lnTo>
                  <a:lnTo>
                    <a:pt x="393" y="142"/>
                  </a:lnTo>
                  <a:lnTo>
                    <a:pt x="385" y="130"/>
                  </a:lnTo>
                  <a:lnTo>
                    <a:pt x="384" y="129"/>
                  </a:lnTo>
                  <a:lnTo>
                    <a:pt x="382" y="127"/>
                  </a:lnTo>
                  <a:lnTo>
                    <a:pt x="382" y="126"/>
                  </a:lnTo>
                  <a:lnTo>
                    <a:pt x="381" y="124"/>
                  </a:lnTo>
                  <a:lnTo>
                    <a:pt x="381" y="121"/>
                  </a:lnTo>
                  <a:lnTo>
                    <a:pt x="382" y="121"/>
                  </a:lnTo>
                  <a:lnTo>
                    <a:pt x="382" y="120"/>
                  </a:lnTo>
                  <a:lnTo>
                    <a:pt x="381" y="118"/>
                  </a:lnTo>
                  <a:lnTo>
                    <a:pt x="369" y="109"/>
                  </a:lnTo>
                  <a:lnTo>
                    <a:pt x="367" y="111"/>
                  </a:lnTo>
                  <a:lnTo>
                    <a:pt x="334" y="105"/>
                  </a:lnTo>
                  <a:lnTo>
                    <a:pt x="286" y="133"/>
                  </a:lnTo>
                  <a:lnTo>
                    <a:pt x="283" y="135"/>
                  </a:lnTo>
                  <a:lnTo>
                    <a:pt x="225" y="165"/>
                  </a:lnTo>
                  <a:lnTo>
                    <a:pt x="213" y="165"/>
                  </a:lnTo>
                  <a:lnTo>
                    <a:pt x="211" y="166"/>
                  </a:lnTo>
                  <a:lnTo>
                    <a:pt x="211" y="165"/>
                  </a:lnTo>
                  <a:lnTo>
                    <a:pt x="211" y="166"/>
                  </a:lnTo>
                  <a:lnTo>
                    <a:pt x="210" y="166"/>
                  </a:lnTo>
                  <a:lnTo>
                    <a:pt x="208" y="166"/>
                  </a:lnTo>
                  <a:lnTo>
                    <a:pt x="208" y="169"/>
                  </a:lnTo>
                  <a:lnTo>
                    <a:pt x="97" y="235"/>
                  </a:lnTo>
                  <a:lnTo>
                    <a:pt x="96" y="237"/>
                  </a:lnTo>
                  <a:lnTo>
                    <a:pt x="90" y="243"/>
                  </a:lnTo>
                  <a:lnTo>
                    <a:pt x="84" y="246"/>
                  </a:lnTo>
                  <a:lnTo>
                    <a:pt x="82" y="246"/>
                  </a:lnTo>
                  <a:lnTo>
                    <a:pt x="90" y="258"/>
                  </a:lnTo>
                  <a:lnTo>
                    <a:pt x="90" y="289"/>
                  </a:lnTo>
                  <a:lnTo>
                    <a:pt x="94" y="288"/>
                  </a:lnTo>
                  <a:lnTo>
                    <a:pt x="115" y="297"/>
                  </a:lnTo>
                  <a:lnTo>
                    <a:pt x="123" y="309"/>
                  </a:lnTo>
                  <a:lnTo>
                    <a:pt x="90" y="373"/>
                  </a:lnTo>
                  <a:lnTo>
                    <a:pt x="0" y="438"/>
                  </a:lnTo>
                  <a:lnTo>
                    <a:pt x="1" y="438"/>
                  </a:lnTo>
                  <a:lnTo>
                    <a:pt x="3" y="438"/>
                  </a:lnTo>
                  <a:lnTo>
                    <a:pt x="3" y="439"/>
                  </a:lnTo>
                  <a:lnTo>
                    <a:pt x="4" y="439"/>
                  </a:lnTo>
                  <a:lnTo>
                    <a:pt x="87" y="424"/>
                  </a:lnTo>
                  <a:lnTo>
                    <a:pt x="88" y="424"/>
                  </a:lnTo>
                  <a:lnTo>
                    <a:pt x="88" y="423"/>
                  </a:lnTo>
                  <a:lnTo>
                    <a:pt x="90" y="423"/>
                  </a:lnTo>
                  <a:lnTo>
                    <a:pt x="90" y="421"/>
                  </a:lnTo>
                  <a:lnTo>
                    <a:pt x="447" y="307"/>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65">
              <a:extLst>
                <a:ext uri="{FF2B5EF4-FFF2-40B4-BE49-F238E27FC236}">
                  <a16:creationId xmlns:a16="http://schemas.microsoft.com/office/drawing/2014/main" id="{E2C8F494-FFAE-4810-A7D7-D2E3C38CA712}"/>
                </a:ext>
              </a:extLst>
            </p:cNvPr>
            <p:cNvSpPr>
              <a:spLocks/>
            </p:cNvSpPr>
            <p:nvPr/>
          </p:nvSpPr>
          <p:spPr bwMode="auto">
            <a:xfrm>
              <a:off x="4933745" y="5609260"/>
              <a:ext cx="166544" cy="210746"/>
            </a:xfrm>
            <a:custGeom>
              <a:avLst/>
              <a:gdLst>
                <a:gd name="T0" fmla="*/ 177251519 w 633"/>
                <a:gd name="T1" fmla="*/ 5880636 h 801"/>
                <a:gd name="T2" fmla="*/ 177251519 w 633"/>
                <a:gd name="T3" fmla="*/ 6160566 h 801"/>
                <a:gd name="T4" fmla="*/ 123488105 w 633"/>
                <a:gd name="T5" fmla="*/ 107806723 h 801"/>
                <a:gd name="T6" fmla="*/ 68044585 w 633"/>
                <a:gd name="T7" fmla="*/ 165770650 h 801"/>
                <a:gd name="T8" fmla="*/ 55443520 w 633"/>
                <a:gd name="T9" fmla="*/ 174171180 h 801"/>
                <a:gd name="T10" fmla="*/ 40322560 w 633"/>
                <a:gd name="T11" fmla="*/ 195172772 h 801"/>
                <a:gd name="T12" fmla="*/ 15120960 w 633"/>
                <a:gd name="T13" fmla="*/ 211133516 h 801"/>
                <a:gd name="T14" fmla="*/ 2520425 w 633"/>
                <a:gd name="T15" fmla="*/ 223454118 h 801"/>
                <a:gd name="T16" fmla="*/ 1680107 w 633"/>
                <a:gd name="T17" fmla="*/ 223734576 h 801"/>
                <a:gd name="T18" fmla="*/ 0 w 633"/>
                <a:gd name="T19" fmla="*/ 224294435 h 801"/>
                <a:gd name="T20" fmla="*/ 0 w 633"/>
                <a:gd name="T21" fmla="*/ 220934223 h 801"/>
                <a:gd name="T22" fmla="*/ 46483128 w 633"/>
                <a:gd name="T23" fmla="*/ 179771358 h 801"/>
                <a:gd name="T24" fmla="*/ 42282596 w 633"/>
                <a:gd name="T25" fmla="*/ 169971180 h 801"/>
                <a:gd name="T26" fmla="*/ 56563768 w 633"/>
                <a:gd name="T27" fmla="*/ 165490720 h 801"/>
                <a:gd name="T28" fmla="*/ 68884374 w 633"/>
                <a:gd name="T29" fmla="*/ 153170118 h 801"/>
                <a:gd name="T30" fmla="*/ 76725048 w 633"/>
                <a:gd name="T31" fmla="*/ 112567112 h 801"/>
                <a:gd name="T32" fmla="*/ 74204623 w 633"/>
                <a:gd name="T33" fmla="*/ 72524494 h 801"/>
                <a:gd name="T34" fmla="*/ 99406223 w 633"/>
                <a:gd name="T35" fmla="*/ 51243502 h 801"/>
                <a:gd name="T36" fmla="*/ 97726117 w 633"/>
                <a:gd name="T37" fmla="*/ 51243502 h 801"/>
                <a:gd name="T38" fmla="*/ 123488105 w 633"/>
                <a:gd name="T39" fmla="*/ 21281521 h 801"/>
                <a:gd name="T40" fmla="*/ 123488105 w 633"/>
                <a:gd name="T41" fmla="*/ 21841380 h 801"/>
                <a:gd name="T42" fmla="*/ 123768035 w 633"/>
                <a:gd name="T43" fmla="*/ 21841380 h 801"/>
                <a:gd name="T44" fmla="*/ 171370881 w 633"/>
                <a:gd name="T45" fmla="*/ 0 h 801"/>
                <a:gd name="T46" fmla="*/ 176411201 w 633"/>
                <a:gd name="T47" fmla="*/ 5320248 h 801"/>
                <a:gd name="T48" fmla="*/ 176691660 w 633"/>
                <a:gd name="T49" fmla="*/ 5880636 h 801"/>
                <a:gd name="T50" fmla="*/ 177251519 w 633"/>
                <a:gd name="T51" fmla="*/ 5880636 h 8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3" h="801">
                  <a:moveTo>
                    <a:pt x="633" y="21"/>
                  </a:moveTo>
                  <a:lnTo>
                    <a:pt x="633" y="22"/>
                  </a:lnTo>
                  <a:lnTo>
                    <a:pt x="441" y="385"/>
                  </a:lnTo>
                  <a:lnTo>
                    <a:pt x="243" y="592"/>
                  </a:lnTo>
                  <a:lnTo>
                    <a:pt x="198" y="622"/>
                  </a:lnTo>
                  <a:lnTo>
                    <a:pt x="144" y="697"/>
                  </a:lnTo>
                  <a:lnTo>
                    <a:pt x="54" y="754"/>
                  </a:lnTo>
                  <a:lnTo>
                    <a:pt x="9" y="798"/>
                  </a:lnTo>
                  <a:lnTo>
                    <a:pt x="6" y="799"/>
                  </a:lnTo>
                  <a:lnTo>
                    <a:pt x="0" y="801"/>
                  </a:lnTo>
                  <a:lnTo>
                    <a:pt x="0" y="789"/>
                  </a:lnTo>
                  <a:lnTo>
                    <a:pt x="166" y="642"/>
                  </a:lnTo>
                  <a:lnTo>
                    <a:pt x="151" y="607"/>
                  </a:lnTo>
                  <a:lnTo>
                    <a:pt x="202" y="591"/>
                  </a:lnTo>
                  <a:lnTo>
                    <a:pt x="246" y="547"/>
                  </a:lnTo>
                  <a:lnTo>
                    <a:pt x="274" y="402"/>
                  </a:lnTo>
                  <a:lnTo>
                    <a:pt x="265" y="259"/>
                  </a:lnTo>
                  <a:lnTo>
                    <a:pt x="355" y="183"/>
                  </a:lnTo>
                  <a:lnTo>
                    <a:pt x="349" y="183"/>
                  </a:lnTo>
                  <a:lnTo>
                    <a:pt x="441" y="76"/>
                  </a:lnTo>
                  <a:lnTo>
                    <a:pt x="441" y="78"/>
                  </a:lnTo>
                  <a:lnTo>
                    <a:pt x="442" y="78"/>
                  </a:lnTo>
                  <a:lnTo>
                    <a:pt x="612" y="0"/>
                  </a:lnTo>
                  <a:lnTo>
                    <a:pt x="630" y="19"/>
                  </a:lnTo>
                  <a:lnTo>
                    <a:pt x="631" y="21"/>
                  </a:lnTo>
                  <a:lnTo>
                    <a:pt x="633" y="21"/>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66">
              <a:extLst>
                <a:ext uri="{FF2B5EF4-FFF2-40B4-BE49-F238E27FC236}">
                  <a16:creationId xmlns:a16="http://schemas.microsoft.com/office/drawing/2014/main" id="{9CF883BF-441D-4EF7-B4EC-4931BF868A9B}"/>
                </a:ext>
              </a:extLst>
            </p:cNvPr>
            <p:cNvSpPr>
              <a:spLocks/>
            </p:cNvSpPr>
            <p:nvPr/>
          </p:nvSpPr>
          <p:spPr bwMode="auto">
            <a:xfrm>
              <a:off x="4893491" y="5704767"/>
              <a:ext cx="48148" cy="67880"/>
            </a:xfrm>
            <a:custGeom>
              <a:avLst/>
              <a:gdLst>
                <a:gd name="T0" fmla="*/ 45701801 w 184"/>
                <a:gd name="T1" fmla="*/ 0 h 257"/>
                <a:gd name="T2" fmla="*/ 47363292 w 184"/>
                <a:gd name="T3" fmla="*/ 2257709 h 257"/>
                <a:gd name="T4" fmla="*/ 50964155 w 184"/>
                <a:gd name="T5" fmla="*/ 10723853 h 257"/>
                <a:gd name="T6" fmla="*/ 47363292 w 184"/>
                <a:gd name="T7" fmla="*/ 60673410 h 257"/>
                <a:gd name="T8" fmla="*/ 14126097 w 184"/>
                <a:gd name="T9" fmla="*/ 72525586 h 257"/>
                <a:gd name="T10" fmla="*/ 0 w 184"/>
                <a:gd name="T11" fmla="*/ 55593299 h 257"/>
                <a:gd name="T12" fmla="*/ 23542969 w 184"/>
                <a:gd name="T13" fmla="*/ 12416869 h 257"/>
                <a:gd name="T14" fmla="*/ 23266142 w 184"/>
                <a:gd name="T15" fmla="*/ 10723853 h 257"/>
                <a:gd name="T16" fmla="*/ 18557443 w 184"/>
                <a:gd name="T17" fmla="*/ 3103952 h 257"/>
                <a:gd name="T18" fmla="*/ 23542969 w 184"/>
                <a:gd name="T19" fmla="*/ 3103952 h 257"/>
                <a:gd name="T20" fmla="*/ 45701801 w 184"/>
                <a:gd name="T21" fmla="*/ 0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4" h="257">
                  <a:moveTo>
                    <a:pt x="165" y="0"/>
                  </a:moveTo>
                  <a:lnTo>
                    <a:pt x="171" y="8"/>
                  </a:lnTo>
                  <a:lnTo>
                    <a:pt x="184" y="38"/>
                  </a:lnTo>
                  <a:lnTo>
                    <a:pt x="171" y="215"/>
                  </a:lnTo>
                  <a:lnTo>
                    <a:pt x="51" y="257"/>
                  </a:lnTo>
                  <a:lnTo>
                    <a:pt x="0" y="197"/>
                  </a:lnTo>
                  <a:lnTo>
                    <a:pt x="85" y="44"/>
                  </a:lnTo>
                  <a:lnTo>
                    <a:pt x="84" y="38"/>
                  </a:lnTo>
                  <a:lnTo>
                    <a:pt x="67" y="11"/>
                  </a:lnTo>
                  <a:lnTo>
                    <a:pt x="85" y="11"/>
                  </a:lnTo>
                  <a:lnTo>
                    <a:pt x="165" y="0"/>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67">
              <a:extLst>
                <a:ext uri="{FF2B5EF4-FFF2-40B4-BE49-F238E27FC236}">
                  <a16:creationId xmlns:a16="http://schemas.microsoft.com/office/drawing/2014/main" id="{B5A47972-30A2-42A4-BEFB-D28BC3571EB0}"/>
                </a:ext>
              </a:extLst>
            </p:cNvPr>
            <p:cNvSpPr>
              <a:spLocks/>
            </p:cNvSpPr>
            <p:nvPr/>
          </p:nvSpPr>
          <p:spPr bwMode="auto">
            <a:xfrm>
              <a:off x="4744311" y="5868943"/>
              <a:ext cx="97874" cy="48148"/>
            </a:xfrm>
            <a:custGeom>
              <a:avLst/>
              <a:gdLst>
                <a:gd name="T0" fmla="*/ 0 w 372"/>
                <a:gd name="T1" fmla="*/ 42465153 h 182"/>
                <a:gd name="T2" fmla="*/ 6720417 w 372"/>
                <a:gd name="T3" fmla="*/ 51524201 h 182"/>
                <a:gd name="T4" fmla="*/ 20441179 w 372"/>
                <a:gd name="T5" fmla="*/ 50675015 h 182"/>
                <a:gd name="T6" fmla="*/ 21001567 w 372"/>
                <a:gd name="T7" fmla="*/ 49825829 h 182"/>
                <a:gd name="T8" fmla="*/ 42842921 w 372"/>
                <a:gd name="T9" fmla="*/ 37085911 h 182"/>
                <a:gd name="T10" fmla="*/ 43122850 w 372"/>
                <a:gd name="T11" fmla="*/ 37368973 h 182"/>
                <a:gd name="T12" fmla="*/ 53203475 w 372"/>
                <a:gd name="T13" fmla="*/ 30574953 h 182"/>
                <a:gd name="T14" fmla="*/ 54043262 w 372"/>
                <a:gd name="T15" fmla="*/ 30291891 h 182"/>
                <a:gd name="T16" fmla="*/ 77564721 w 372"/>
                <a:gd name="T17" fmla="*/ 13305510 h 182"/>
                <a:gd name="T18" fmla="*/ 78125108 w 372"/>
                <a:gd name="T19" fmla="*/ 13305510 h 182"/>
                <a:gd name="T20" fmla="*/ 92405729 w 372"/>
                <a:gd name="T21" fmla="*/ 13305510 h 182"/>
                <a:gd name="T22" fmla="*/ 104166458 w 372"/>
                <a:gd name="T23" fmla="*/ 566124 h 182"/>
                <a:gd name="T24" fmla="*/ 104166458 w 372"/>
                <a:gd name="T25" fmla="*/ 0 h 182"/>
                <a:gd name="T26" fmla="*/ 103606600 w 372"/>
                <a:gd name="T27" fmla="*/ 0 h 182"/>
                <a:gd name="T28" fmla="*/ 103606600 w 372"/>
                <a:gd name="T29" fmla="*/ 566124 h 182"/>
                <a:gd name="T30" fmla="*/ 58803646 w 372"/>
                <a:gd name="T31" fmla="*/ 20383124 h 182"/>
                <a:gd name="T32" fmla="*/ 53763333 w 372"/>
                <a:gd name="T33" fmla="*/ 24346524 h 182"/>
                <a:gd name="T34" fmla="*/ 35562117 w 372"/>
                <a:gd name="T35" fmla="*/ 24346524 h 182"/>
                <a:gd name="T36" fmla="*/ 35282188 w 372"/>
                <a:gd name="T37" fmla="*/ 24346524 h 182"/>
                <a:gd name="T38" fmla="*/ 0 w 372"/>
                <a:gd name="T39" fmla="*/ 42465153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182">
                  <a:moveTo>
                    <a:pt x="0" y="150"/>
                  </a:moveTo>
                  <a:lnTo>
                    <a:pt x="24" y="182"/>
                  </a:lnTo>
                  <a:lnTo>
                    <a:pt x="73" y="179"/>
                  </a:lnTo>
                  <a:lnTo>
                    <a:pt x="75" y="176"/>
                  </a:lnTo>
                  <a:lnTo>
                    <a:pt x="153" y="131"/>
                  </a:lnTo>
                  <a:lnTo>
                    <a:pt x="154" y="132"/>
                  </a:lnTo>
                  <a:lnTo>
                    <a:pt x="190" y="108"/>
                  </a:lnTo>
                  <a:lnTo>
                    <a:pt x="193" y="107"/>
                  </a:lnTo>
                  <a:lnTo>
                    <a:pt x="277" y="47"/>
                  </a:lnTo>
                  <a:lnTo>
                    <a:pt x="279" y="47"/>
                  </a:lnTo>
                  <a:lnTo>
                    <a:pt x="330" y="47"/>
                  </a:lnTo>
                  <a:lnTo>
                    <a:pt x="372" y="2"/>
                  </a:lnTo>
                  <a:lnTo>
                    <a:pt x="372" y="0"/>
                  </a:lnTo>
                  <a:lnTo>
                    <a:pt x="370" y="0"/>
                  </a:lnTo>
                  <a:lnTo>
                    <a:pt x="370" y="2"/>
                  </a:lnTo>
                  <a:lnTo>
                    <a:pt x="210" y="72"/>
                  </a:lnTo>
                  <a:lnTo>
                    <a:pt x="192" y="86"/>
                  </a:lnTo>
                  <a:lnTo>
                    <a:pt x="127" y="86"/>
                  </a:lnTo>
                  <a:lnTo>
                    <a:pt x="126" y="86"/>
                  </a:lnTo>
                  <a:lnTo>
                    <a:pt x="0" y="150"/>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68">
              <a:extLst>
                <a:ext uri="{FF2B5EF4-FFF2-40B4-BE49-F238E27FC236}">
                  <a16:creationId xmlns:a16="http://schemas.microsoft.com/office/drawing/2014/main" id="{8CAFD0B7-59B1-41DD-B065-563F67904558}"/>
                </a:ext>
              </a:extLst>
            </p:cNvPr>
            <p:cNvSpPr>
              <a:spLocks/>
            </p:cNvSpPr>
            <p:nvPr/>
          </p:nvSpPr>
          <p:spPr bwMode="auto">
            <a:xfrm>
              <a:off x="4855604" y="5846053"/>
              <a:ext cx="28415" cy="17365"/>
            </a:xfrm>
            <a:custGeom>
              <a:avLst/>
              <a:gdLst>
                <a:gd name="T0" fmla="*/ 29964427 w 109"/>
                <a:gd name="T1" fmla="*/ 840317 h 66"/>
                <a:gd name="T2" fmla="*/ 23367010 w 109"/>
                <a:gd name="T3" fmla="*/ 14841008 h 66"/>
                <a:gd name="T4" fmla="*/ 22267003 w 109"/>
                <a:gd name="T5" fmla="*/ 14280621 h 66"/>
                <a:gd name="T6" fmla="*/ 0 w 109"/>
                <a:gd name="T7" fmla="*/ 18481146 h 66"/>
                <a:gd name="T8" fmla="*/ 27490199 w 109"/>
                <a:gd name="T9" fmla="*/ 0 h 66"/>
                <a:gd name="T10" fmla="*/ 29964427 w 109"/>
                <a:gd name="T11" fmla="*/ 84031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66">
                  <a:moveTo>
                    <a:pt x="109" y="3"/>
                  </a:moveTo>
                  <a:lnTo>
                    <a:pt x="85" y="53"/>
                  </a:lnTo>
                  <a:lnTo>
                    <a:pt x="81" y="51"/>
                  </a:lnTo>
                  <a:lnTo>
                    <a:pt x="0" y="66"/>
                  </a:lnTo>
                  <a:lnTo>
                    <a:pt x="100" y="0"/>
                  </a:lnTo>
                  <a:lnTo>
                    <a:pt x="109" y="3"/>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69">
              <a:extLst>
                <a:ext uri="{FF2B5EF4-FFF2-40B4-BE49-F238E27FC236}">
                  <a16:creationId xmlns:a16="http://schemas.microsoft.com/office/drawing/2014/main" id="{83F5B8E2-9B46-438B-8A64-94D2EACF6321}"/>
                </a:ext>
              </a:extLst>
            </p:cNvPr>
            <p:cNvSpPr>
              <a:spLocks/>
            </p:cNvSpPr>
            <p:nvPr/>
          </p:nvSpPr>
          <p:spPr bwMode="auto">
            <a:xfrm>
              <a:off x="4654330" y="5885518"/>
              <a:ext cx="17365" cy="12629"/>
            </a:xfrm>
            <a:custGeom>
              <a:avLst/>
              <a:gdLst>
                <a:gd name="T0" fmla="*/ 7280275 w 66"/>
                <a:gd name="T1" fmla="*/ 13440833 h 48"/>
                <a:gd name="T2" fmla="*/ 7560204 w 66"/>
                <a:gd name="T3" fmla="*/ 13440833 h 48"/>
                <a:gd name="T4" fmla="*/ 8120592 w 66"/>
                <a:gd name="T5" fmla="*/ 13160904 h 48"/>
                <a:gd name="T6" fmla="*/ 18481146 w 66"/>
                <a:gd name="T7" fmla="*/ 3080279 h 48"/>
                <a:gd name="T8" fmla="*/ 18201217 w 66"/>
                <a:gd name="T9" fmla="*/ 2520421 h 48"/>
                <a:gd name="T10" fmla="*/ 559858 w 66"/>
                <a:gd name="T11" fmla="*/ 0 h 48"/>
                <a:gd name="T12" fmla="*/ 840317 w 66"/>
                <a:gd name="T13" fmla="*/ 559858 h 48"/>
                <a:gd name="T14" fmla="*/ 0 w 66"/>
                <a:gd name="T15" fmla="*/ 2520421 h 48"/>
                <a:gd name="T16" fmla="*/ 7280275 w 66"/>
                <a:gd name="T17" fmla="*/ 13440833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48">
                  <a:moveTo>
                    <a:pt x="26" y="48"/>
                  </a:moveTo>
                  <a:lnTo>
                    <a:pt x="27" y="48"/>
                  </a:lnTo>
                  <a:lnTo>
                    <a:pt x="29" y="47"/>
                  </a:lnTo>
                  <a:lnTo>
                    <a:pt x="66" y="11"/>
                  </a:lnTo>
                  <a:lnTo>
                    <a:pt x="65" y="9"/>
                  </a:lnTo>
                  <a:lnTo>
                    <a:pt x="2" y="0"/>
                  </a:lnTo>
                  <a:lnTo>
                    <a:pt x="3" y="2"/>
                  </a:lnTo>
                  <a:lnTo>
                    <a:pt x="0" y="9"/>
                  </a:lnTo>
                  <a:lnTo>
                    <a:pt x="26" y="48"/>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70">
              <a:extLst>
                <a:ext uri="{FF2B5EF4-FFF2-40B4-BE49-F238E27FC236}">
                  <a16:creationId xmlns:a16="http://schemas.microsoft.com/office/drawing/2014/main" id="{BCC5A77D-BA3F-408C-8210-9A91C883FD37}"/>
                </a:ext>
              </a:extLst>
            </p:cNvPr>
            <p:cNvSpPr>
              <a:spLocks/>
            </p:cNvSpPr>
            <p:nvPr/>
          </p:nvSpPr>
          <p:spPr bwMode="auto">
            <a:xfrm>
              <a:off x="4897437" y="5825530"/>
              <a:ext cx="23679" cy="18943"/>
            </a:xfrm>
            <a:custGeom>
              <a:avLst/>
              <a:gdLst>
                <a:gd name="T0" fmla="*/ 18761075 w 90"/>
                <a:gd name="T1" fmla="*/ 5040313 h 72"/>
                <a:gd name="T2" fmla="*/ 19321463 w 90"/>
                <a:gd name="T3" fmla="*/ 5600171 h 72"/>
                <a:gd name="T4" fmla="*/ 18761075 w 90"/>
                <a:gd name="T5" fmla="*/ 5600171 h 72"/>
                <a:gd name="T6" fmla="*/ 0 w 90"/>
                <a:gd name="T7" fmla="*/ 20161250 h 72"/>
                <a:gd name="T8" fmla="*/ 19601392 w 90"/>
                <a:gd name="T9" fmla="*/ 8400521 h 72"/>
                <a:gd name="T10" fmla="*/ 21281496 w 90"/>
                <a:gd name="T11" fmla="*/ 5600171 h 72"/>
                <a:gd name="T12" fmla="*/ 25201563 w 90"/>
                <a:gd name="T13" fmla="*/ 1400175 h 72"/>
                <a:gd name="T14" fmla="*/ 24641704 w 90"/>
                <a:gd name="T15" fmla="*/ 0 h 72"/>
                <a:gd name="T16" fmla="*/ 18761075 w 90"/>
                <a:gd name="T17" fmla="*/ 504031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72">
                  <a:moveTo>
                    <a:pt x="67" y="18"/>
                  </a:moveTo>
                  <a:lnTo>
                    <a:pt x="69" y="20"/>
                  </a:lnTo>
                  <a:lnTo>
                    <a:pt x="67" y="20"/>
                  </a:lnTo>
                  <a:lnTo>
                    <a:pt x="0" y="72"/>
                  </a:lnTo>
                  <a:lnTo>
                    <a:pt x="70" y="30"/>
                  </a:lnTo>
                  <a:lnTo>
                    <a:pt x="76" y="20"/>
                  </a:lnTo>
                  <a:lnTo>
                    <a:pt x="90" y="5"/>
                  </a:lnTo>
                  <a:lnTo>
                    <a:pt x="88" y="0"/>
                  </a:lnTo>
                  <a:lnTo>
                    <a:pt x="67" y="18"/>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71">
              <a:extLst>
                <a:ext uri="{FF2B5EF4-FFF2-40B4-BE49-F238E27FC236}">
                  <a16:creationId xmlns:a16="http://schemas.microsoft.com/office/drawing/2014/main" id="{8D473E6D-FAE3-47AF-A05B-A473B75252BC}"/>
                </a:ext>
              </a:extLst>
            </p:cNvPr>
            <p:cNvSpPr>
              <a:spLocks/>
            </p:cNvSpPr>
            <p:nvPr/>
          </p:nvSpPr>
          <p:spPr bwMode="auto">
            <a:xfrm>
              <a:off x="4889544" y="5845264"/>
              <a:ext cx="6314" cy="3158"/>
            </a:xfrm>
            <a:custGeom>
              <a:avLst/>
              <a:gdLst>
                <a:gd name="T0" fmla="*/ 5183257 w 23"/>
                <a:gd name="T1" fmla="*/ 1666009 h 11"/>
                <a:gd name="T2" fmla="*/ 6403009 w 23"/>
                <a:gd name="T3" fmla="*/ 666750 h 11"/>
                <a:gd name="T4" fmla="*/ 7012609 w 23"/>
                <a:gd name="T5" fmla="*/ 0 h 11"/>
                <a:gd name="T6" fmla="*/ 7012609 w 23"/>
                <a:gd name="T7" fmla="*/ 666750 h 11"/>
                <a:gd name="T8" fmla="*/ 2438952 w 23"/>
                <a:gd name="T9" fmla="*/ 3665682 h 11"/>
                <a:gd name="T10" fmla="*/ 0 w 23"/>
                <a:gd name="T11" fmla="*/ 3665682 h 11"/>
                <a:gd name="T12" fmla="*/ 2744304 w 23"/>
                <a:gd name="T13" fmla="*/ 2665845 h 11"/>
                <a:gd name="T14" fmla="*/ 4573657 w 23"/>
                <a:gd name="T15" fmla="*/ 999836 h 11"/>
                <a:gd name="T16" fmla="*/ 5183257 w 23"/>
                <a:gd name="T17" fmla="*/ 166600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1">
                  <a:moveTo>
                    <a:pt x="17" y="5"/>
                  </a:moveTo>
                  <a:lnTo>
                    <a:pt x="21" y="2"/>
                  </a:lnTo>
                  <a:lnTo>
                    <a:pt x="23" y="0"/>
                  </a:lnTo>
                  <a:lnTo>
                    <a:pt x="23" y="2"/>
                  </a:lnTo>
                  <a:lnTo>
                    <a:pt x="8" y="11"/>
                  </a:lnTo>
                  <a:lnTo>
                    <a:pt x="0" y="11"/>
                  </a:lnTo>
                  <a:lnTo>
                    <a:pt x="9" y="8"/>
                  </a:lnTo>
                  <a:lnTo>
                    <a:pt x="15" y="3"/>
                  </a:lnTo>
                  <a:lnTo>
                    <a:pt x="17" y="5"/>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72">
              <a:extLst>
                <a:ext uri="{FF2B5EF4-FFF2-40B4-BE49-F238E27FC236}">
                  <a16:creationId xmlns:a16="http://schemas.microsoft.com/office/drawing/2014/main" id="{027CB3CC-6930-4069-BDB6-740C2AA4E6CA}"/>
                </a:ext>
              </a:extLst>
            </p:cNvPr>
            <p:cNvSpPr>
              <a:spLocks/>
            </p:cNvSpPr>
            <p:nvPr/>
          </p:nvSpPr>
          <p:spPr bwMode="auto">
            <a:xfrm>
              <a:off x="4841397" y="4726815"/>
              <a:ext cx="328352" cy="142076"/>
            </a:xfrm>
            <a:custGeom>
              <a:avLst/>
              <a:gdLst>
                <a:gd name="T0" fmla="*/ 297658367 w 1248"/>
                <a:gd name="T1" fmla="*/ 561957 h 539"/>
                <a:gd name="T2" fmla="*/ 297658367 w 1248"/>
                <a:gd name="T3" fmla="*/ 842936 h 539"/>
                <a:gd name="T4" fmla="*/ 348901808 w 1248"/>
                <a:gd name="T5" fmla="*/ 142495944 h 539"/>
                <a:gd name="T6" fmla="*/ 348901808 w 1248"/>
                <a:gd name="T7" fmla="*/ 143058431 h 539"/>
                <a:gd name="T8" fmla="*/ 348901808 w 1248"/>
                <a:gd name="T9" fmla="*/ 143901367 h 539"/>
                <a:gd name="T10" fmla="*/ 349461667 w 1248"/>
                <a:gd name="T11" fmla="*/ 144744303 h 539"/>
                <a:gd name="T12" fmla="*/ 322580000 w 1248"/>
                <a:gd name="T13" fmla="*/ 144182346 h 539"/>
                <a:gd name="T14" fmla="*/ 322580000 w 1248"/>
                <a:gd name="T15" fmla="*/ 151489912 h 539"/>
                <a:gd name="T16" fmla="*/ 0 w 1248"/>
                <a:gd name="T17" fmla="*/ 150084488 h 539"/>
                <a:gd name="T18" fmla="*/ 59083575 w 1248"/>
                <a:gd name="T19" fmla="*/ 97808143 h 539"/>
                <a:gd name="T20" fmla="*/ 90165767 w 1248"/>
                <a:gd name="T21" fmla="*/ 68296901 h 539"/>
                <a:gd name="T22" fmla="*/ 90165767 w 1248"/>
                <a:gd name="T23" fmla="*/ 28386797 h 539"/>
                <a:gd name="T24" fmla="*/ 221773750 w 1248"/>
                <a:gd name="T25" fmla="*/ 28667776 h 539"/>
                <a:gd name="T26" fmla="*/ 260696075 w 1248"/>
                <a:gd name="T27" fmla="*/ 0 h 539"/>
                <a:gd name="T28" fmla="*/ 297658367 w 1248"/>
                <a:gd name="T29" fmla="*/ 561957 h 5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8" h="539">
                  <a:moveTo>
                    <a:pt x="1063" y="2"/>
                  </a:moveTo>
                  <a:lnTo>
                    <a:pt x="1063" y="3"/>
                  </a:lnTo>
                  <a:lnTo>
                    <a:pt x="1246" y="507"/>
                  </a:lnTo>
                  <a:lnTo>
                    <a:pt x="1246" y="509"/>
                  </a:lnTo>
                  <a:lnTo>
                    <a:pt x="1246" y="512"/>
                  </a:lnTo>
                  <a:lnTo>
                    <a:pt x="1248" y="515"/>
                  </a:lnTo>
                  <a:lnTo>
                    <a:pt x="1152" y="513"/>
                  </a:lnTo>
                  <a:lnTo>
                    <a:pt x="1152" y="539"/>
                  </a:lnTo>
                  <a:lnTo>
                    <a:pt x="0" y="534"/>
                  </a:lnTo>
                  <a:lnTo>
                    <a:pt x="211" y="348"/>
                  </a:lnTo>
                  <a:lnTo>
                    <a:pt x="322" y="243"/>
                  </a:lnTo>
                  <a:lnTo>
                    <a:pt x="322" y="101"/>
                  </a:lnTo>
                  <a:lnTo>
                    <a:pt x="792" y="102"/>
                  </a:lnTo>
                  <a:lnTo>
                    <a:pt x="931" y="0"/>
                  </a:lnTo>
                  <a:lnTo>
                    <a:pt x="1063" y="2"/>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73">
              <a:extLst>
                <a:ext uri="{FF2B5EF4-FFF2-40B4-BE49-F238E27FC236}">
                  <a16:creationId xmlns:a16="http://schemas.microsoft.com/office/drawing/2014/main" id="{089C9A0F-C92E-43D9-92A3-5805F1909937}"/>
                </a:ext>
              </a:extLst>
            </p:cNvPr>
            <p:cNvSpPr>
              <a:spLocks/>
            </p:cNvSpPr>
            <p:nvPr/>
          </p:nvSpPr>
          <p:spPr bwMode="auto">
            <a:xfrm>
              <a:off x="4564350" y="4752072"/>
              <a:ext cx="282572" cy="203641"/>
            </a:xfrm>
            <a:custGeom>
              <a:avLst/>
              <a:gdLst>
                <a:gd name="T0" fmla="*/ 270273166 w 1075"/>
                <a:gd name="T1" fmla="*/ 1680104 h 774"/>
                <a:gd name="T2" fmla="*/ 297104978 w 1075"/>
                <a:gd name="T3" fmla="*/ 25481492 h 774"/>
                <a:gd name="T4" fmla="*/ 300458889 w 1075"/>
                <a:gd name="T5" fmla="*/ 30521804 h 774"/>
                <a:gd name="T6" fmla="*/ 294309877 w 1075"/>
                <a:gd name="T7" fmla="*/ 122927533 h 774"/>
                <a:gd name="T8" fmla="*/ 268596210 w 1075"/>
                <a:gd name="T9" fmla="*/ 216733437 h 774"/>
                <a:gd name="T10" fmla="*/ 56458199 w 1075"/>
                <a:gd name="T11" fmla="*/ 209453162 h 774"/>
                <a:gd name="T12" fmla="*/ 0 w 1075"/>
                <a:gd name="T13" fmla="*/ 216173579 h 774"/>
                <a:gd name="T14" fmla="*/ 279669 w 1075"/>
                <a:gd name="T15" fmla="*/ 173330658 h 774"/>
                <a:gd name="T16" fmla="*/ 838478 w 1075"/>
                <a:gd name="T17" fmla="*/ 173330658 h 774"/>
                <a:gd name="T18" fmla="*/ 1118146 w 1075"/>
                <a:gd name="T19" fmla="*/ 86525629 h 774"/>
                <a:gd name="T20" fmla="*/ 129406809 w 1075"/>
                <a:gd name="T21" fmla="*/ 86805558 h 774"/>
                <a:gd name="T22" fmla="*/ 171890557 w 1075"/>
                <a:gd name="T23" fmla="*/ 0 h 774"/>
                <a:gd name="T24" fmla="*/ 270273166 w 1075"/>
                <a:gd name="T25" fmla="*/ 1680104 h 7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5" h="774">
                  <a:moveTo>
                    <a:pt x="967" y="6"/>
                  </a:moveTo>
                  <a:lnTo>
                    <a:pt x="1063" y="91"/>
                  </a:lnTo>
                  <a:lnTo>
                    <a:pt x="1075" y="109"/>
                  </a:lnTo>
                  <a:lnTo>
                    <a:pt x="1053" y="439"/>
                  </a:lnTo>
                  <a:lnTo>
                    <a:pt x="961" y="774"/>
                  </a:lnTo>
                  <a:lnTo>
                    <a:pt x="202" y="748"/>
                  </a:lnTo>
                  <a:lnTo>
                    <a:pt x="0" y="772"/>
                  </a:lnTo>
                  <a:lnTo>
                    <a:pt x="1" y="619"/>
                  </a:lnTo>
                  <a:lnTo>
                    <a:pt x="3" y="619"/>
                  </a:lnTo>
                  <a:lnTo>
                    <a:pt x="4" y="309"/>
                  </a:lnTo>
                  <a:lnTo>
                    <a:pt x="463" y="310"/>
                  </a:lnTo>
                  <a:lnTo>
                    <a:pt x="615" y="0"/>
                  </a:lnTo>
                  <a:lnTo>
                    <a:pt x="967" y="6"/>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74">
              <a:extLst>
                <a:ext uri="{FF2B5EF4-FFF2-40B4-BE49-F238E27FC236}">
                  <a16:creationId xmlns:a16="http://schemas.microsoft.com/office/drawing/2014/main" id="{1608DDE4-3AC6-4787-A2D2-D57DA3061F0C}"/>
                </a:ext>
              </a:extLst>
            </p:cNvPr>
            <p:cNvSpPr>
              <a:spLocks/>
            </p:cNvSpPr>
            <p:nvPr/>
          </p:nvSpPr>
          <p:spPr bwMode="auto">
            <a:xfrm>
              <a:off x="4564350" y="4867311"/>
              <a:ext cx="279415" cy="326773"/>
            </a:xfrm>
            <a:custGeom>
              <a:avLst/>
              <a:gdLst>
                <a:gd name="T0" fmla="*/ 296260215 w 1063"/>
                <a:gd name="T1" fmla="*/ 316368838 h 1241"/>
                <a:gd name="T2" fmla="*/ 296260215 w 1063"/>
                <a:gd name="T3" fmla="*/ 307954663 h 1241"/>
                <a:gd name="T4" fmla="*/ 296260215 w 1063"/>
                <a:gd name="T5" fmla="*/ 302065059 h 1241"/>
                <a:gd name="T6" fmla="*/ 296819018 w 1063"/>
                <a:gd name="T7" fmla="*/ 302065059 h 1241"/>
                <a:gd name="T8" fmla="*/ 294303611 w 1063"/>
                <a:gd name="T9" fmla="*/ 0 h 1241"/>
                <a:gd name="T10" fmla="*/ 268590744 w 1063"/>
                <a:gd name="T11" fmla="*/ 93957225 h 1241"/>
                <a:gd name="T12" fmla="*/ 56457076 w 1063"/>
                <a:gd name="T13" fmla="*/ 86664728 h 1241"/>
                <a:gd name="T14" fmla="*/ 0 w 1063"/>
                <a:gd name="T15" fmla="*/ 93395856 h 1241"/>
                <a:gd name="T16" fmla="*/ 0 w 1063"/>
                <a:gd name="T17" fmla="*/ 164635127 h 1241"/>
                <a:gd name="T18" fmla="*/ 838469 w 1063"/>
                <a:gd name="T19" fmla="*/ 211193243 h 1241"/>
                <a:gd name="T20" fmla="*/ 838469 w 1063"/>
                <a:gd name="T21" fmla="*/ 219606888 h 1241"/>
                <a:gd name="T22" fmla="*/ 127447788 w 1063"/>
                <a:gd name="T23" fmla="*/ 217924371 h 1241"/>
                <a:gd name="T24" fmla="*/ 128565923 w 1063"/>
                <a:gd name="T25" fmla="*/ 348061805 h 1241"/>
                <a:gd name="T26" fmla="*/ 297098684 w 1063"/>
                <a:gd name="T27" fmla="*/ 344696242 h 1241"/>
                <a:gd name="T28" fmla="*/ 297098684 w 1063"/>
                <a:gd name="T29" fmla="*/ 337965114 h 1241"/>
                <a:gd name="T30" fmla="*/ 296260215 w 1063"/>
                <a:gd name="T31" fmla="*/ 316368838 h 1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3" h="1241">
                  <a:moveTo>
                    <a:pt x="1060" y="1128"/>
                  </a:moveTo>
                  <a:lnTo>
                    <a:pt x="1060" y="1098"/>
                  </a:lnTo>
                  <a:lnTo>
                    <a:pt x="1060" y="1077"/>
                  </a:lnTo>
                  <a:lnTo>
                    <a:pt x="1062" y="1077"/>
                  </a:lnTo>
                  <a:lnTo>
                    <a:pt x="1053" y="0"/>
                  </a:lnTo>
                  <a:lnTo>
                    <a:pt x="961" y="335"/>
                  </a:lnTo>
                  <a:lnTo>
                    <a:pt x="202" y="309"/>
                  </a:lnTo>
                  <a:lnTo>
                    <a:pt x="0" y="333"/>
                  </a:lnTo>
                  <a:lnTo>
                    <a:pt x="0" y="587"/>
                  </a:lnTo>
                  <a:lnTo>
                    <a:pt x="3" y="753"/>
                  </a:lnTo>
                  <a:lnTo>
                    <a:pt x="3" y="783"/>
                  </a:lnTo>
                  <a:lnTo>
                    <a:pt x="456" y="777"/>
                  </a:lnTo>
                  <a:lnTo>
                    <a:pt x="460" y="1241"/>
                  </a:lnTo>
                  <a:lnTo>
                    <a:pt x="1063" y="1229"/>
                  </a:lnTo>
                  <a:lnTo>
                    <a:pt x="1063" y="1205"/>
                  </a:lnTo>
                  <a:lnTo>
                    <a:pt x="1060" y="1128"/>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42">
              <a:extLst>
                <a:ext uri="{FF2B5EF4-FFF2-40B4-BE49-F238E27FC236}">
                  <a16:creationId xmlns:a16="http://schemas.microsoft.com/office/drawing/2014/main" id="{0AC96E9D-7D17-4F61-80F0-7313E556871B}"/>
                </a:ext>
              </a:extLst>
            </p:cNvPr>
            <p:cNvSpPr>
              <a:spLocks/>
            </p:cNvSpPr>
            <p:nvPr/>
          </p:nvSpPr>
          <p:spPr bwMode="auto">
            <a:xfrm>
              <a:off x="4404910" y="3796222"/>
              <a:ext cx="240739" cy="430962"/>
            </a:xfrm>
            <a:custGeom>
              <a:avLst/>
              <a:gdLst>
                <a:gd name="T0" fmla="*/ 235449394 w 914"/>
                <a:gd name="T1" fmla="*/ 242230519 h 1637"/>
                <a:gd name="T2" fmla="*/ 252568141 w 914"/>
                <a:gd name="T3" fmla="*/ 201017671 h 1637"/>
                <a:gd name="T4" fmla="*/ 256496739 w 914"/>
                <a:gd name="T5" fmla="*/ 198214022 h 1637"/>
                <a:gd name="T6" fmla="*/ 255935738 w 914"/>
                <a:gd name="T7" fmla="*/ 195971103 h 1637"/>
                <a:gd name="T8" fmla="*/ 253409908 w 914"/>
                <a:gd name="T9" fmla="*/ 140179809 h 1637"/>
                <a:gd name="T10" fmla="*/ 198406363 w 914"/>
                <a:gd name="T11" fmla="*/ 89154454 h 1637"/>
                <a:gd name="T12" fmla="*/ 136386860 w 914"/>
                <a:gd name="T13" fmla="*/ 0 h 1637"/>
                <a:gd name="T14" fmla="*/ 129370902 w 914"/>
                <a:gd name="T15" fmla="*/ 156160344 h 1637"/>
                <a:gd name="T16" fmla="*/ 50233181 w 914"/>
                <a:gd name="T17" fmla="*/ 155599614 h 1637"/>
                <a:gd name="T18" fmla="*/ 841767 w 914"/>
                <a:gd name="T19" fmla="*/ 156440444 h 1637"/>
                <a:gd name="T20" fmla="*/ 1403298 w 914"/>
                <a:gd name="T21" fmla="*/ 198214022 h 1637"/>
                <a:gd name="T22" fmla="*/ 841767 w 914"/>
                <a:gd name="T23" fmla="*/ 343160300 h 1637"/>
                <a:gd name="T24" fmla="*/ 0 w 914"/>
                <a:gd name="T25" fmla="*/ 458948626 h 1637"/>
                <a:gd name="T26" fmla="*/ 43497988 w 914"/>
                <a:gd name="T27" fmla="*/ 458948626 h 1637"/>
                <a:gd name="T28" fmla="*/ 43497988 w 914"/>
                <a:gd name="T29" fmla="*/ 450818308 h 1637"/>
                <a:gd name="T30" fmla="*/ 130212668 w 914"/>
                <a:gd name="T31" fmla="*/ 458387896 h 1637"/>
                <a:gd name="T32" fmla="*/ 129370902 w 914"/>
                <a:gd name="T33" fmla="*/ 259613144 h 1637"/>
                <a:gd name="T34" fmla="*/ 134702797 w 914"/>
                <a:gd name="T35" fmla="*/ 241950419 h 1637"/>
                <a:gd name="T36" fmla="*/ 235449394 w 914"/>
                <a:gd name="T37" fmla="*/ 242230519 h 16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4" h="1637">
                  <a:moveTo>
                    <a:pt x="839" y="864"/>
                  </a:moveTo>
                  <a:lnTo>
                    <a:pt x="900" y="717"/>
                  </a:lnTo>
                  <a:lnTo>
                    <a:pt x="914" y="707"/>
                  </a:lnTo>
                  <a:lnTo>
                    <a:pt x="912" y="699"/>
                  </a:lnTo>
                  <a:lnTo>
                    <a:pt x="903" y="500"/>
                  </a:lnTo>
                  <a:lnTo>
                    <a:pt x="707" y="318"/>
                  </a:lnTo>
                  <a:lnTo>
                    <a:pt x="486" y="0"/>
                  </a:lnTo>
                  <a:lnTo>
                    <a:pt x="461" y="557"/>
                  </a:lnTo>
                  <a:lnTo>
                    <a:pt x="179" y="555"/>
                  </a:lnTo>
                  <a:lnTo>
                    <a:pt x="3" y="558"/>
                  </a:lnTo>
                  <a:lnTo>
                    <a:pt x="5" y="707"/>
                  </a:lnTo>
                  <a:lnTo>
                    <a:pt x="3" y="1224"/>
                  </a:lnTo>
                  <a:lnTo>
                    <a:pt x="0" y="1637"/>
                  </a:lnTo>
                  <a:lnTo>
                    <a:pt x="155" y="1637"/>
                  </a:lnTo>
                  <a:lnTo>
                    <a:pt x="155" y="1608"/>
                  </a:lnTo>
                  <a:lnTo>
                    <a:pt x="464" y="1635"/>
                  </a:lnTo>
                  <a:lnTo>
                    <a:pt x="461" y="926"/>
                  </a:lnTo>
                  <a:lnTo>
                    <a:pt x="480" y="863"/>
                  </a:lnTo>
                  <a:lnTo>
                    <a:pt x="839" y="864"/>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55">
              <a:extLst>
                <a:ext uri="{FF2B5EF4-FFF2-40B4-BE49-F238E27FC236}">
                  <a16:creationId xmlns:a16="http://schemas.microsoft.com/office/drawing/2014/main" id="{5E623D4B-EA13-4F33-817D-2EEC331986D6}"/>
                </a:ext>
              </a:extLst>
            </p:cNvPr>
            <p:cNvSpPr>
              <a:spLocks/>
            </p:cNvSpPr>
            <p:nvPr/>
          </p:nvSpPr>
          <p:spPr bwMode="auto">
            <a:xfrm>
              <a:off x="4526462" y="4023543"/>
              <a:ext cx="323616" cy="202852"/>
            </a:xfrm>
            <a:custGeom>
              <a:avLst/>
              <a:gdLst>
                <a:gd name="T0" fmla="*/ 339109576 w 1231"/>
                <a:gd name="T1" fmla="*/ 148583369 h 772"/>
                <a:gd name="T2" fmla="*/ 290465791 w 1231"/>
                <a:gd name="T3" fmla="*/ 84904631 h 772"/>
                <a:gd name="T4" fmla="*/ 143415627 w 1231"/>
                <a:gd name="T5" fmla="*/ 86300877 h 772"/>
                <a:gd name="T6" fmla="*/ 103997241 w 1231"/>
                <a:gd name="T7" fmla="*/ 17595232 h 772"/>
                <a:gd name="T8" fmla="*/ 105674923 w 1231"/>
                <a:gd name="T9" fmla="*/ 279038 h 772"/>
                <a:gd name="T10" fmla="*/ 5311690 w 1231"/>
                <a:gd name="T11" fmla="*/ 0 h 772"/>
                <a:gd name="T12" fmla="*/ 0 w 1231"/>
                <a:gd name="T13" fmla="*/ 17595232 h 772"/>
                <a:gd name="T14" fmla="*/ 838577 w 1231"/>
                <a:gd name="T15" fmla="*/ 215613202 h 772"/>
                <a:gd name="T16" fmla="*/ 51160044 w 1231"/>
                <a:gd name="T17" fmla="*/ 215334165 h 772"/>
                <a:gd name="T18" fmla="*/ 230918924 w 1231"/>
                <a:gd name="T19" fmla="*/ 214775561 h 772"/>
                <a:gd name="T20" fmla="*/ 344141564 w 1231"/>
                <a:gd name="T21" fmla="*/ 215334165 h 772"/>
                <a:gd name="T22" fmla="*/ 336313616 w 1231"/>
                <a:gd name="T23" fmla="*/ 201369065 h 772"/>
                <a:gd name="T24" fmla="*/ 339109576 w 1231"/>
                <a:gd name="T25" fmla="*/ 148583369 h 7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1" h="772">
                  <a:moveTo>
                    <a:pt x="1213" y="532"/>
                  </a:moveTo>
                  <a:lnTo>
                    <a:pt x="1039" y="304"/>
                  </a:lnTo>
                  <a:lnTo>
                    <a:pt x="513" y="309"/>
                  </a:lnTo>
                  <a:lnTo>
                    <a:pt x="372" y="63"/>
                  </a:lnTo>
                  <a:lnTo>
                    <a:pt x="378" y="1"/>
                  </a:lnTo>
                  <a:lnTo>
                    <a:pt x="19" y="0"/>
                  </a:lnTo>
                  <a:lnTo>
                    <a:pt x="0" y="63"/>
                  </a:lnTo>
                  <a:lnTo>
                    <a:pt x="3" y="772"/>
                  </a:lnTo>
                  <a:lnTo>
                    <a:pt x="183" y="771"/>
                  </a:lnTo>
                  <a:lnTo>
                    <a:pt x="826" y="769"/>
                  </a:lnTo>
                  <a:lnTo>
                    <a:pt x="1231" y="771"/>
                  </a:lnTo>
                  <a:lnTo>
                    <a:pt x="1203" y="721"/>
                  </a:lnTo>
                  <a:lnTo>
                    <a:pt x="1213" y="532"/>
                  </a:lnTo>
                  <a:close/>
                </a:path>
              </a:pathLst>
            </a:custGeom>
            <a:solidFill>
              <a:srgbClr val="192757"/>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0" name="Freeform 56">
              <a:extLst>
                <a:ext uri="{FF2B5EF4-FFF2-40B4-BE49-F238E27FC236}">
                  <a16:creationId xmlns:a16="http://schemas.microsoft.com/office/drawing/2014/main" id="{8D2B0622-9083-4CD2-90DF-81200D7D470A}"/>
                </a:ext>
              </a:extLst>
            </p:cNvPr>
            <p:cNvSpPr>
              <a:spLocks/>
            </p:cNvSpPr>
            <p:nvPr/>
          </p:nvSpPr>
          <p:spPr bwMode="auto">
            <a:xfrm>
              <a:off x="4527252" y="4225605"/>
              <a:ext cx="323616" cy="326773"/>
            </a:xfrm>
            <a:custGeom>
              <a:avLst/>
              <a:gdLst>
                <a:gd name="T0" fmla="*/ 344421354 w 1230"/>
                <a:gd name="T1" fmla="*/ 122564783 h 1241"/>
                <a:gd name="T2" fmla="*/ 343861496 w 1230"/>
                <a:gd name="T3" fmla="*/ 560839 h 1241"/>
                <a:gd name="T4" fmla="*/ 230454200 w 1230"/>
                <a:gd name="T5" fmla="*/ 0 h 1241"/>
                <a:gd name="T6" fmla="*/ 50403125 w 1230"/>
                <a:gd name="T7" fmla="*/ 560839 h 1241"/>
                <a:gd name="T8" fmla="*/ 0 w 1230"/>
                <a:gd name="T9" fmla="*/ 841523 h 1241"/>
                <a:gd name="T10" fmla="*/ 43122850 w 1230"/>
                <a:gd name="T11" fmla="*/ 43753391 h 1241"/>
                <a:gd name="T12" fmla="*/ 57403471 w 1230"/>
                <a:gd name="T13" fmla="*/ 100969037 h 1241"/>
                <a:gd name="T14" fmla="*/ 134688263 w 1230"/>
                <a:gd name="T15" fmla="*/ 129576596 h 1241"/>
                <a:gd name="T16" fmla="*/ 117607292 w 1230"/>
                <a:gd name="T17" fmla="*/ 171366255 h 1241"/>
                <a:gd name="T18" fmla="*/ 222893996 w 1230"/>
                <a:gd name="T19" fmla="*/ 347220282 h 1241"/>
                <a:gd name="T20" fmla="*/ 285057850 w 1230"/>
                <a:gd name="T21" fmla="*/ 348061805 h 1241"/>
                <a:gd name="T22" fmla="*/ 338821183 w 1230"/>
                <a:gd name="T23" fmla="*/ 348061805 h 1241"/>
                <a:gd name="T24" fmla="*/ 339660971 w 1230"/>
                <a:gd name="T25" fmla="*/ 348061805 h 1241"/>
                <a:gd name="T26" fmla="*/ 339381042 w 1230"/>
                <a:gd name="T27" fmla="*/ 302625898 h 1241"/>
                <a:gd name="T28" fmla="*/ 336300763 w 1230"/>
                <a:gd name="T29" fmla="*/ 258872507 h 1241"/>
                <a:gd name="T30" fmla="*/ 341901463 w 1230"/>
                <a:gd name="T31" fmla="*/ 258872507 h 1241"/>
                <a:gd name="T32" fmla="*/ 341341075 w 1230"/>
                <a:gd name="T33" fmla="*/ 171366255 h 1241"/>
                <a:gd name="T34" fmla="*/ 344421354 w 1230"/>
                <a:gd name="T35" fmla="*/ 122564783 h 1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0" h="1241">
                  <a:moveTo>
                    <a:pt x="1230" y="437"/>
                  </a:moveTo>
                  <a:lnTo>
                    <a:pt x="1228" y="2"/>
                  </a:lnTo>
                  <a:lnTo>
                    <a:pt x="823" y="0"/>
                  </a:lnTo>
                  <a:lnTo>
                    <a:pt x="180" y="2"/>
                  </a:lnTo>
                  <a:lnTo>
                    <a:pt x="0" y="3"/>
                  </a:lnTo>
                  <a:lnTo>
                    <a:pt x="154" y="156"/>
                  </a:lnTo>
                  <a:lnTo>
                    <a:pt x="205" y="360"/>
                  </a:lnTo>
                  <a:lnTo>
                    <a:pt x="481" y="462"/>
                  </a:lnTo>
                  <a:lnTo>
                    <a:pt x="420" y="611"/>
                  </a:lnTo>
                  <a:lnTo>
                    <a:pt x="796" y="1238"/>
                  </a:lnTo>
                  <a:lnTo>
                    <a:pt x="1018" y="1241"/>
                  </a:lnTo>
                  <a:lnTo>
                    <a:pt x="1210" y="1241"/>
                  </a:lnTo>
                  <a:lnTo>
                    <a:pt x="1213" y="1241"/>
                  </a:lnTo>
                  <a:lnTo>
                    <a:pt x="1212" y="1079"/>
                  </a:lnTo>
                  <a:lnTo>
                    <a:pt x="1201" y="923"/>
                  </a:lnTo>
                  <a:lnTo>
                    <a:pt x="1221" y="923"/>
                  </a:lnTo>
                  <a:lnTo>
                    <a:pt x="1219" y="611"/>
                  </a:lnTo>
                  <a:lnTo>
                    <a:pt x="1230" y="437"/>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71" name="Freeform 54">
              <a:extLst>
                <a:ext uri="{FF2B5EF4-FFF2-40B4-BE49-F238E27FC236}">
                  <a16:creationId xmlns:a16="http://schemas.microsoft.com/office/drawing/2014/main" id="{DF2B0716-A62E-429E-BAB6-E73D1BAE3001}"/>
                </a:ext>
              </a:extLst>
            </p:cNvPr>
            <p:cNvSpPr>
              <a:spLocks/>
            </p:cNvSpPr>
            <p:nvPr/>
          </p:nvSpPr>
          <p:spPr bwMode="auto">
            <a:xfrm>
              <a:off x="4799563" y="4021175"/>
              <a:ext cx="221006" cy="447537"/>
            </a:xfrm>
            <a:custGeom>
              <a:avLst/>
              <a:gdLst>
                <a:gd name="T0" fmla="*/ 444500 w 839"/>
                <a:gd name="T1" fmla="*/ 863622 h 1702"/>
                <a:gd name="T2" fmla="*/ 338011 w 839"/>
                <a:gd name="T3" fmla="*/ 618762 h 1702"/>
                <a:gd name="T4" fmla="*/ 312580 w 839"/>
                <a:gd name="T5" fmla="*/ 420441 h 1702"/>
                <a:gd name="T6" fmla="*/ 313110 w 839"/>
                <a:gd name="T7" fmla="*/ 418854 h 1702"/>
                <a:gd name="T8" fmla="*/ 313110 w 839"/>
                <a:gd name="T9" fmla="*/ 416210 h 1702"/>
                <a:gd name="T10" fmla="*/ 313110 w 839"/>
                <a:gd name="T11" fmla="*/ 413037 h 1702"/>
                <a:gd name="T12" fmla="*/ 313110 w 839"/>
                <a:gd name="T13" fmla="*/ 412508 h 1702"/>
                <a:gd name="T14" fmla="*/ 326885 w 839"/>
                <a:gd name="T15" fmla="*/ 355920 h 1702"/>
                <a:gd name="T16" fmla="*/ 362381 w 839"/>
                <a:gd name="T17" fmla="*/ 270245 h 1702"/>
                <a:gd name="T18" fmla="*/ 310991 w 839"/>
                <a:gd name="T19" fmla="*/ 154426 h 1702"/>
                <a:gd name="T20" fmla="*/ 209270 w 839"/>
                <a:gd name="T21" fmla="*/ 0 h 1702"/>
                <a:gd name="T22" fmla="*/ 15894 w 839"/>
                <a:gd name="T23" fmla="*/ 529 h 1702"/>
                <a:gd name="T24" fmla="*/ 19073 w 839"/>
                <a:gd name="T25" fmla="*/ 165532 h 1702"/>
                <a:gd name="T26" fmla="*/ 0 w 839"/>
                <a:gd name="T27" fmla="*/ 165532 h 1702"/>
                <a:gd name="T28" fmla="*/ 92185 w 839"/>
                <a:gd name="T29" fmla="*/ 286111 h 1702"/>
                <a:gd name="T30" fmla="*/ 86887 w 839"/>
                <a:gd name="T31" fmla="*/ 386065 h 1702"/>
                <a:gd name="T32" fmla="*/ 101721 w 839"/>
                <a:gd name="T33" fmla="*/ 412508 h 1702"/>
                <a:gd name="T34" fmla="*/ 102781 w 839"/>
                <a:gd name="T35" fmla="*/ 642560 h 1702"/>
                <a:gd name="T36" fmla="*/ 96953 w 839"/>
                <a:gd name="T37" fmla="*/ 734581 h 1702"/>
                <a:gd name="T38" fmla="*/ 98013 w 839"/>
                <a:gd name="T39" fmla="*/ 899584 h 1702"/>
                <a:gd name="T40" fmla="*/ 392580 w 839"/>
                <a:gd name="T41" fmla="*/ 900113 h 1702"/>
                <a:gd name="T42" fmla="*/ 394169 w 839"/>
                <a:gd name="T43" fmla="*/ 894824 h 1702"/>
                <a:gd name="T44" fmla="*/ 444500 w 839"/>
                <a:gd name="T45" fmla="*/ 863622 h 17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9" h="1702">
                  <a:moveTo>
                    <a:pt x="839" y="1633"/>
                  </a:moveTo>
                  <a:lnTo>
                    <a:pt x="638" y="1170"/>
                  </a:lnTo>
                  <a:lnTo>
                    <a:pt x="590" y="795"/>
                  </a:lnTo>
                  <a:lnTo>
                    <a:pt x="591" y="792"/>
                  </a:lnTo>
                  <a:lnTo>
                    <a:pt x="591" y="787"/>
                  </a:lnTo>
                  <a:lnTo>
                    <a:pt x="591" y="781"/>
                  </a:lnTo>
                  <a:lnTo>
                    <a:pt x="591" y="780"/>
                  </a:lnTo>
                  <a:lnTo>
                    <a:pt x="617" y="673"/>
                  </a:lnTo>
                  <a:lnTo>
                    <a:pt x="684" y="511"/>
                  </a:lnTo>
                  <a:lnTo>
                    <a:pt x="587" y="292"/>
                  </a:lnTo>
                  <a:lnTo>
                    <a:pt x="395" y="0"/>
                  </a:lnTo>
                  <a:lnTo>
                    <a:pt x="30" y="1"/>
                  </a:lnTo>
                  <a:lnTo>
                    <a:pt x="36" y="313"/>
                  </a:lnTo>
                  <a:lnTo>
                    <a:pt x="0" y="313"/>
                  </a:lnTo>
                  <a:lnTo>
                    <a:pt x="174" y="541"/>
                  </a:lnTo>
                  <a:lnTo>
                    <a:pt x="164" y="730"/>
                  </a:lnTo>
                  <a:lnTo>
                    <a:pt x="192" y="780"/>
                  </a:lnTo>
                  <a:lnTo>
                    <a:pt x="194" y="1215"/>
                  </a:lnTo>
                  <a:lnTo>
                    <a:pt x="183" y="1389"/>
                  </a:lnTo>
                  <a:lnTo>
                    <a:pt x="185" y="1701"/>
                  </a:lnTo>
                  <a:lnTo>
                    <a:pt x="741" y="1702"/>
                  </a:lnTo>
                  <a:lnTo>
                    <a:pt x="744" y="1692"/>
                  </a:lnTo>
                  <a:lnTo>
                    <a:pt x="839" y="163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a:p>
          </p:txBody>
        </p:sp>
        <p:sp>
          <p:nvSpPr>
            <p:cNvPr id="72" name="Freeform 76">
              <a:extLst>
                <a:ext uri="{FF2B5EF4-FFF2-40B4-BE49-F238E27FC236}">
                  <a16:creationId xmlns:a16="http://schemas.microsoft.com/office/drawing/2014/main" id="{435DCCF5-FC6D-4C14-875D-4B5B77A27FB4}"/>
                </a:ext>
              </a:extLst>
            </p:cNvPr>
            <p:cNvSpPr>
              <a:spLocks/>
            </p:cNvSpPr>
            <p:nvPr/>
          </p:nvSpPr>
          <p:spPr bwMode="auto">
            <a:xfrm>
              <a:off x="4842975" y="4450557"/>
              <a:ext cx="228110" cy="140496"/>
            </a:xfrm>
            <a:custGeom>
              <a:avLst/>
              <a:gdLst>
                <a:gd name="T0" fmla="*/ 356658 w 867"/>
                <a:gd name="T1" fmla="*/ 0 h 534"/>
                <a:gd name="T2" fmla="*/ 458787 w 867"/>
                <a:gd name="T3" fmla="*/ 282575 h 534"/>
                <a:gd name="T4" fmla="*/ 415395 w 867"/>
                <a:gd name="T5" fmla="*/ 282575 h 534"/>
                <a:gd name="T6" fmla="*/ 312737 w 867"/>
                <a:gd name="T7" fmla="*/ 280988 h 534"/>
                <a:gd name="T8" fmla="*/ 165100 w 867"/>
                <a:gd name="T9" fmla="*/ 280988 h 534"/>
                <a:gd name="T10" fmla="*/ 107950 w 867"/>
                <a:gd name="T11" fmla="*/ 280988 h 534"/>
                <a:gd name="T12" fmla="*/ 84137 w 867"/>
                <a:gd name="T13" fmla="*/ 202671 h 534"/>
                <a:gd name="T14" fmla="*/ 6350 w 867"/>
                <a:gd name="T15" fmla="*/ 204258 h 534"/>
                <a:gd name="T16" fmla="*/ 5821 w 867"/>
                <a:gd name="T17" fmla="*/ 118533 h 534"/>
                <a:gd name="T18" fmla="*/ 0 w 867"/>
                <a:gd name="T19" fmla="*/ 35983 h 534"/>
                <a:gd name="T20" fmla="*/ 10583 w 867"/>
                <a:gd name="T21" fmla="*/ 35983 h 534"/>
                <a:gd name="T22" fmla="*/ 304800 w 867"/>
                <a:gd name="T23" fmla="*/ 36513 h 534"/>
                <a:gd name="T24" fmla="*/ 306387 w 867"/>
                <a:gd name="T25" fmla="*/ 31221 h 534"/>
                <a:gd name="T26" fmla="*/ 356658 w 867"/>
                <a:gd name="T27" fmla="*/ 0 h 5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7" h="534">
                  <a:moveTo>
                    <a:pt x="674" y="0"/>
                  </a:moveTo>
                  <a:lnTo>
                    <a:pt x="867" y="534"/>
                  </a:lnTo>
                  <a:lnTo>
                    <a:pt x="785" y="534"/>
                  </a:lnTo>
                  <a:lnTo>
                    <a:pt x="591" y="531"/>
                  </a:lnTo>
                  <a:lnTo>
                    <a:pt x="312" y="531"/>
                  </a:lnTo>
                  <a:lnTo>
                    <a:pt x="204" y="531"/>
                  </a:lnTo>
                  <a:lnTo>
                    <a:pt x="159" y="383"/>
                  </a:lnTo>
                  <a:lnTo>
                    <a:pt x="12" y="386"/>
                  </a:lnTo>
                  <a:lnTo>
                    <a:pt x="11" y="224"/>
                  </a:lnTo>
                  <a:lnTo>
                    <a:pt x="0" y="68"/>
                  </a:lnTo>
                  <a:lnTo>
                    <a:pt x="20" y="68"/>
                  </a:lnTo>
                  <a:lnTo>
                    <a:pt x="576" y="69"/>
                  </a:lnTo>
                  <a:lnTo>
                    <a:pt x="579" y="59"/>
                  </a:lnTo>
                  <a:lnTo>
                    <a:pt x="674" y="0"/>
                  </a:lnTo>
                  <a:close/>
                </a:path>
              </a:pathLst>
            </a:custGeom>
            <a:solidFill>
              <a:schemeClr val="bg1">
                <a:lumMod val="85000"/>
              </a:schemeClr>
            </a:solidFill>
            <a:ln w="3175">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a:p>
          </p:txBody>
        </p:sp>
        <p:sp>
          <p:nvSpPr>
            <p:cNvPr id="73" name="Freeform 77">
              <a:extLst>
                <a:ext uri="{FF2B5EF4-FFF2-40B4-BE49-F238E27FC236}">
                  <a16:creationId xmlns:a16="http://schemas.microsoft.com/office/drawing/2014/main" id="{E86AAED9-D795-4922-8342-D1D4124139E9}"/>
                </a:ext>
              </a:extLst>
            </p:cNvPr>
            <p:cNvSpPr>
              <a:spLocks/>
            </p:cNvSpPr>
            <p:nvPr/>
          </p:nvSpPr>
          <p:spPr bwMode="auto">
            <a:xfrm>
              <a:off x="4713529" y="4551589"/>
              <a:ext cx="212323" cy="315723"/>
            </a:xfrm>
            <a:custGeom>
              <a:avLst/>
              <a:gdLst>
                <a:gd name="T0" fmla="*/ 225693811 w 808"/>
                <a:gd name="T1" fmla="*/ 254391786 h 1201"/>
                <a:gd name="T2" fmla="*/ 225693811 w 808"/>
                <a:gd name="T3" fmla="*/ 214695562 h 1201"/>
                <a:gd name="T4" fmla="*/ 225414229 w 808"/>
                <a:gd name="T5" fmla="*/ 171364875 h 1201"/>
                <a:gd name="T6" fmla="*/ 225693811 w 808"/>
                <a:gd name="T7" fmla="*/ 171364875 h 1201"/>
                <a:gd name="T8" fmla="*/ 224855592 w 808"/>
                <a:gd name="T9" fmla="*/ 41373343 h 1201"/>
                <a:gd name="T10" fmla="*/ 194688705 w 808"/>
                <a:gd name="T11" fmla="*/ 41373343 h 1201"/>
                <a:gd name="T12" fmla="*/ 182119125 w 808"/>
                <a:gd name="T13" fmla="*/ 0 h 1201"/>
                <a:gd name="T14" fmla="*/ 141058566 w 808"/>
                <a:gd name="T15" fmla="*/ 838560 h 1201"/>
                <a:gd name="T16" fmla="*/ 140220876 w 808"/>
                <a:gd name="T17" fmla="*/ 838560 h 1201"/>
                <a:gd name="T18" fmla="*/ 86590208 w 808"/>
                <a:gd name="T19" fmla="*/ 838560 h 1201"/>
                <a:gd name="T20" fmla="*/ 24580525 w 808"/>
                <a:gd name="T21" fmla="*/ 0 h 1201"/>
                <a:gd name="T22" fmla="*/ 0 w 808"/>
                <a:gd name="T23" fmla="*/ 70446932 h 1201"/>
                <a:gd name="T24" fmla="*/ 59775138 w 808"/>
                <a:gd name="T25" fmla="*/ 131668651 h 1201"/>
                <a:gd name="T26" fmla="*/ 111729369 w 808"/>
                <a:gd name="T27" fmla="*/ 214695562 h 1201"/>
                <a:gd name="T28" fmla="*/ 138544967 w 808"/>
                <a:gd name="T29" fmla="*/ 238457040 h 1201"/>
                <a:gd name="T30" fmla="*/ 141896785 w 808"/>
                <a:gd name="T31" fmla="*/ 243488926 h 1201"/>
                <a:gd name="T32" fmla="*/ 135751257 w 808"/>
                <a:gd name="T33" fmla="*/ 335741049 h 1201"/>
                <a:gd name="T34" fmla="*/ 194688705 w 808"/>
                <a:gd name="T35" fmla="*/ 283744542 h 1201"/>
                <a:gd name="T36" fmla="*/ 225693811 w 808"/>
                <a:gd name="T37" fmla="*/ 254391786 h 1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8" h="1201">
                  <a:moveTo>
                    <a:pt x="808" y="910"/>
                  </a:moveTo>
                  <a:lnTo>
                    <a:pt x="808" y="768"/>
                  </a:lnTo>
                  <a:lnTo>
                    <a:pt x="807" y="613"/>
                  </a:lnTo>
                  <a:lnTo>
                    <a:pt x="808" y="613"/>
                  </a:lnTo>
                  <a:lnTo>
                    <a:pt x="805" y="148"/>
                  </a:lnTo>
                  <a:lnTo>
                    <a:pt x="697" y="148"/>
                  </a:lnTo>
                  <a:lnTo>
                    <a:pt x="652" y="0"/>
                  </a:lnTo>
                  <a:lnTo>
                    <a:pt x="505" y="3"/>
                  </a:lnTo>
                  <a:lnTo>
                    <a:pt x="502" y="3"/>
                  </a:lnTo>
                  <a:lnTo>
                    <a:pt x="310" y="3"/>
                  </a:lnTo>
                  <a:lnTo>
                    <a:pt x="88" y="0"/>
                  </a:lnTo>
                  <a:lnTo>
                    <a:pt x="0" y="252"/>
                  </a:lnTo>
                  <a:lnTo>
                    <a:pt x="214" y="471"/>
                  </a:lnTo>
                  <a:lnTo>
                    <a:pt x="400" y="768"/>
                  </a:lnTo>
                  <a:lnTo>
                    <a:pt x="496" y="853"/>
                  </a:lnTo>
                  <a:lnTo>
                    <a:pt x="508" y="871"/>
                  </a:lnTo>
                  <a:lnTo>
                    <a:pt x="486" y="1201"/>
                  </a:lnTo>
                  <a:lnTo>
                    <a:pt x="697" y="1015"/>
                  </a:lnTo>
                  <a:lnTo>
                    <a:pt x="808" y="910"/>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78">
              <a:extLst>
                <a:ext uri="{FF2B5EF4-FFF2-40B4-BE49-F238E27FC236}">
                  <a16:creationId xmlns:a16="http://schemas.microsoft.com/office/drawing/2014/main" id="{1E60F2C1-6DB2-4C5C-B615-5347CE25484C}"/>
                </a:ext>
              </a:extLst>
            </p:cNvPr>
            <p:cNvSpPr>
              <a:spLocks/>
            </p:cNvSpPr>
            <p:nvPr/>
          </p:nvSpPr>
          <p:spPr bwMode="auto">
            <a:xfrm>
              <a:off x="4841397" y="4861787"/>
              <a:ext cx="348084" cy="300726"/>
            </a:xfrm>
            <a:custGeom>
              <a:avLst/>
              <a:gdLst>
                <a:gd name="T0" fmla="*/ 349461417 w 1323"/>
                <a:gd name="T1" fmla="*/ 560878 h 1142"/>
                <a:gd name="T2" fmla="*/ 370462440 w 1323"/>
                <a:gd name="T3" fmla="*/ 88921102 h 1142"/>
                <a:gd name="T4" fmla="*/ 369902582 w 1323"/>
                <a:gd name="T5" fmla="*/ 88921102 h 1142"/>
                <a:gd name="T6" fmla="*/ 351421449 w 1323"/>
                <a:gd name="T7" fmla="*/ 320339577 h 1142"/>
                <a:gd name="T8" fmla="*/ 330139968 w 1323"/>
                <a:gd name="T9" fmla="*/ 316973251 h 1142"/>
                <a:gd name="T10" fmla="*/ 275816816 w 1323"/>
                <a:gd name="T11" fmla="*/ 313888159 h 1142"/>
                <a:gd name="T12" fmla="*/ 1960032 w 1323"/>
                <a:gd name="T13" fmla="*/ 313888159 h 1142"/>
                <a:gd name="T14" fmla="*/ 1960032 w 1323"/>
                <a:gd name="T15" fmla="*/ 307997089 h 1142"/>
                <a:gd name="T16" fmla="*/ 2519890 w 1323"/>
                <a:gd name="T17" fmla="*/ 307997089 h 1142"/>
                <a:gd name="T18" fmla="*/ 0 w 1323"/>
                <a:gd name="T19" fmla="*/ 5890540 h 1142"/>
                <a:gd name="T20" fmla="*/ 322579770 w 1323"/>
                <a:gd name="T21" fmla="*/ 7293000 h 1142"/>
                <a:gd name="T22" fmla="*/ 322579770 w 1323"/>
                <a:gd name="T23" fmla="*/ 0 h 1142"/>
                <a:gd name="T24" fmla="*/ 349461417 w 1323"/>
                <a:gd name="T25" fmla="*/ 560878 h 1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3" h="1142">
                  <a:moveTo>
                    <a:pt x="1248" y="2"/>
                  </a:moveTo>
                  <a:lnTo>
                    <a:pt x="1323" y="317"/>
                  </a:lnTo>
                  <a:lnTo>
                    <a:pt x="1321" y="317"/>
                  </a:lnTo>
                  <a:lnTo>
                    <a:pt x="1255" y="1142"/>
                  </a:lnTo>
                  <a:lnTo>
                    <a:pt x="1179" y="1130"/>
                  </a:lnTo>
                  <a:lnTo>
                    <a:pt x="985" y="1119"/>
                  </a:lnTo>
                  <a:lnTo>
                    <a:pt x="7" y="1119"/>
                  </a:lnTo>
                  <a:lnTo>
                    <a:pt x="7" y="1098"/>
                  </a:lnTo>
                  <a:lnTo>
                    <a:pt x="9" y="1098"/>
                  </a:lnTo>
                  <a:lnTo>
                    <a:pt x="0" y="21"/>
                  </a:lnTo>
                  <a:lnTo>
                    <a:pt x="1152" y="26"/>
                  </a:lnTo>
                  <a:lnTo>
                    <a:pt x="1152" y="0"/>
                  </a:lnTo>
                  <a:lnTo>
                    <a:pt x="1248" y="2"/>
                  </a:lnTo>
                  <a:close/>
                </a:path>
              </a:pathLst>
            </a:custGeom>
            <a:solidFill>
              <a:schemeClr val="bg1">
                <a:lumMod val="85000"/>
              </a:schemeClr>
            </a:solidFill>
            <a:ln w="635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79">
              <a:extLst>
                <a:ext uri="{FF2B5EF4-FFF2-40B4-BE49-F238E27FC236}">
                  <a16:creationId xmlns:a16="http://schemas.microsoft.com/office/drawing/2014/main" id="{C189AAB1-C6E9-45E3-A887-7CF15AECAE63}"/>
                </a:ext>
              </a:extLst>
            </p:cNvPr>
            <p:cNvSpPr>
              <a:spLocks/>
            </p:cNvSpPr>
            <p:nvPr/>
          </p:nvSpPr>
          <p:spPr bwMode="auto">
            <a:xfrm>
              <a:off x="4925063" y="4590265"/>
              <a:ext cx="195748" cy="163387"/>
            </a:xfrm>
            <a:custGeom>
              <a:avLst/>
              <a:gdLst>
                <a:gd name="T0" fmla="*/ 155409900 w 744"/>
                <a:gd name="T1" fmla="*/ 839786 h 621"/>
                <a:gd name="T2" fmla="*/ 155409900 w 744"/>
                <a:gd name="T3" fmla="*/ 1680102 h 621"/>
                <a:gd name="T4" fmla="*/ 155969758 w 744"/>
                <a:gd name="T5" fmla="*/ 2519888 h 621"/>
                <a:gd name="T6" fmla="*/ 155969758 w 744"/>
                <a:gd name="T7" fmla="*/ 3080274 h 621"/>
                <a:gd name="T8" fmla="*/ 156249688 w 744"/>
                <a:gd name="T9" fmla="*/ 4199989 h 621"/>
                <a:gd name="T10" fmla="*/ 186211633 w 744"/>
                <a:gd name="T11" fmla="*/ 90725487 h 621"/>
                <a:gd name="T12" fmla="*/ 186211633 w 744"/>
                <a:gd name="T13" fmla="*/ 91285344 h 621"/>
                <a:gd name="T14" fmla="*/ 186491563 w 744"/>
                <a:gd name="T15" fmla="*/ 91285344 h 621"/>
                <a:gd name="T16" fmla="*/ 186491563 w 744"/>
                <a:gd name="T17" fmla="*/ 91565273 h 621"/>
                <a:gd name="T18" fmla="*/ 208332917 w 744"/>
                <a:gd name="T19" fmla="*/ 145888382 h 621"/>
                <a:gd name="T20" fmla="*/ 171370625 w 744"/>
                <a:gd name="T21" fmla="*/ 145328525 h 621"/>
                <a:gd name="T22" fmla="*/ 132448300 w 744"/>
                <a:gd name="T23" fmla="*/ 173890252 h 621"/>
                <a:gd name="T24" fmla="*/ 840317 w 744"/>
                <a:gd name="T25" fmla="*/ 173610323 h 621"/>
                <a:gd name="T26" fmla="*/ 559858 w 744"/>
                <a:gd name="T27" fmla="*/ 130207610 h 621"/>
                <a:gd name="T28" fmla="*/ 840317 w 744"/>
                <a:gd name="T29" fmla="*/ 130207610 h 621"/>
                <a:gd name="T30" fmla="*/ 0 w 744"/>
                <a:gd name="T31" fmla="*/ 0 h 621"/>
                <a:gd name="T32" fmla="*/ 78125108 w 744"/>
                <a:gd name="T33" fmla="*/ 0 h 621"/>
                <a:gd name="T34" fmla="*/ 132448300 w 744"/>
                <a:gd name="T35" fmla="*/ 839786 h 621"/>
                <a:gd name="T36" fmla="*/ 155409900 w 744"/>
                <a:gd name="T37" fmla="*/ 839786 h 6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4" h="621">
                  <a:moveTo>
                    <a:pt x="555" y="3"/>
                  </a:moveTo>
                  <a:lnTo>
                    <a:pt x="555" y="6"/>
                  </a:lnTo>
                  <a:lnTo>
                    <a:pt x="557" y="9"/>
                  </a:lnTo>
                  <a:lnTo>
                    <a:pt x="557" y="11"/>
                  </a:lnTo>
                  <a:lnTo>
                    <a:pt x="558" y="15"/>
                  </a:lnTo>
                  <a:lnTo>
                    <a:pt x="665" y="324"/>
                  </a:lnTo>
                  <a:lnTo>
                    <a:pt x="665" y="326"/>
                  </a:lnTo>
                  <a:lnTo>
                    <a:pt x="666" y="326"/>
                  </a:lnTo>
                  <a:lnTo>
                    <a:pt x="666" y="327"/>
                  </a:lnTo>
                  <a:lnTo>
                    <a:pt x="744" y="521"/>
                  </a:lnTo>
                  <a:lnTo>
                    <a:pt x="612" y="519"/>
                  </a:lnTo>
                  <a:lnTo>
                    <a:pt x="473" y="621"/>
                  </a:lnTo>
                  <a:lnTo>
                    <a:pt x="3" y="620"/>
                  </a:lnTo>
                  <a:lnTo>
                    <a:pt x="2" y="465"/>
                  </a:lnTo>
                  <a:lnTo>
                    <a:pt x="3" y="465"/>
                  </a:lnTo>
                  <a:lnTo>
                    <a:pt x="0" y="0"/>
                  </a:lnTo>
                  <a:lnTo>
                    <a:pt x="279" y="0"/>
                  </a:lnTo>
                  <a:lnTo>
                    <a:pt x="473" y="3"/>
                  </a:lnTo>
                  <a:lnTo>
                    <a:pt x="555" y="3"/>
                  </a:lnTo>
                  <a:close/>
                </a:path>
              </a:pathLst>
            </a:custGeom>
            <a:solidFill>
              <a:schemeClr val="bg1">
                <a:lumMod val="8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76" name="Group 75">
              <a:extLst>
                <a:ext uri="{FF2B5EF4-FFF2-40B4-BE49-F238E27FC236}">
                  <a16:creationId xmlns:a16="http://schemas.microsoft.com/office/drawing/2014/main" id="{1C6829A3-7370-4B63-BF71-44D0DE50216D}"/>
                </a:ext>
              </a:extLst>
            </p:cNvPr>
            <p:cNvGrpSpPr/>
            <p:nvPr/>
          </p:nvGrpSpPr>
          <p:grpSpPr>
            <a:xfrm>
              <a:off x="4364655" y="3613555"/>
              <a:ext cx="539933" cy="1219818"/>
              <a:chOff x="3829460" y="2443587"/>
              <a:chExt cx="821968" cy="1856992"/>
            </a:xfrm>
            <a:solidFill>
              <a:schemeClr val="bg1">
                <a:lumMod val="85000"/>
              </a:schemeClr>
            </a:solidFill>
          </p:grpSpPr>
          <p:sp>
            <p:nvSpPr>
              <p:cNvPr id="77" name="Freeform 36">
                <a:extLst>
                  <a:ext uri="{FF2B5EF4-FFF2-40B4-BE49-F238E27FC236}">
                    <a16:creationId xmlns:a16="http://schemas.microsoft.com/office/drawing/2014/main" id="{7E5569DD-D902-4592-A266-A305CBAA8DFC}"/>
                  </a:ext>
                </a:extLst>
              </p:cNvPr>
              <p:cNvSpPr>
                <a:spLocks/>
              </p:cNvSpPr>
              <p:nvPr/>
            </p:nvSpPr>
            <p:spPr bwMode="auto">
              <a:xfrm>
                <a:off x="3829460" y="3869203"/>
                <a:ext cx="305207" cy="217490"/>
              </a:xfrm>
              <a:custGeom>
                <a:avLst/>
                <a:gdLst>
                  <a:gd name="T0" fmla="*/ 402697 w 763"/>
                  <a:gd name="T1" fmla="*/ 283641 h 544"/>
                  <a:gd name="T2" fmla="*/ 402697 w 763"/>
                  <a:gd name="T3" fmla="*/ 176417 h 544"/>
                  <a:gd name="T4" fmla="*/ 402697 w 763"/>
                  <a:gd name="T5" fmla="*/ 19543 h 544"/>
                  <a:gd name="T6" fmla="*/ 403225 w 763"/>
                  <a:gd name="T7" fmla="*/ 0 h 544"/>
                  <a:gd name="T8" fmla="*/ 53904 w 763"/>
                  <a:gd name="T9" fmla="*/ 528 h 544"/>
                  <a:gd name="T10" fmla="*/ 45977 w 763"/>
                  <a:gd name="T11" fmla="*/ 528 h 544"/>
                  <a:gd name="T12" fmla="*/ 1585 w 763"/>
                  <a:gd name="T13" fmla="*/ 0 h 544"/>
                  <a:gd name="T14" fmla="*/ 528 w 763"/>
                  <a:gd name="T15" fmla="*/ 19543 h 544"/>
                  <a:gd name="T16" fmla="*/ 528 w 763"/>
                  <a:gd name="T17" fmla="*/ 136274 h 544"/>
                  <a:gd name="T18" fmla="*/ 0 w 763"/>
                  <a:gd name="T19" fmla="*/ 285753 h 544"/>
                  <a:gd name="T20" fmla="*/ 160656 w 763"/>
                  <a:gd name="T21" fmla="*/ 287338 h 544"/>
                  <a:gd name="T22" fmla="*/ 160656 w 763"/>
                  <a:gd name="T23" fmla="*/ 284169 h 544"/>
                  <a:gd name="T24" fmla="*/ 402697 w 763"/>
                  <a:gd name="T25" fmla="*/ 283641 h 5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3" h="544">
                    <a:moveTo>
                      <a:pt x="762" y="537"/>
                    </a:moveTo>
                    <a:lnTo>
                      <a:pt x="762" y="334"/>
                    </a:lnTo>
                    <a:lnTo>
                      <a:pt x="762" y="37"/>
                    </a:lnTo>
                    <a:lnTo>
                      <a:pt x="763" y="0"/>
                    </a:lnTo>
                    <a:lnTo>
                      <a:pt x="102" y="1"/>
                    </a:lnTo>
                    <a:lnTo>
                      <a:pt x="87" y="1"/>
                    </a:lnTo>
                    <a:lnTo>
                      <a:pt x="3" y="0"/>
                    </a:lnTo>
                    <a:lnTo>
                      <a:pt x="1" y="37"/>
                    </a:lnTo>
                    <a:lnTo>
                      <a:pt x="1" y="258"/>
                    </a:lnTo>
                    <a:lnTo>
                      <a:pt x="0" y="541"/>
                    </a:lnTo>
                    <a:lnTo>
                      <a:pt x="304" y="544"/>
                    </a:lnTo>
                    <a:lnTo>
                      <a:pt x="304" y="538"/>
                    </a:lnTo>
                    <a:lnTo>
                      <a:pt x="762" y="537"/>
                    </a:lnTo>
                    <a:close/>
                  </a:path>
                </a:pathLst>
              </a:custGeom>
              <a:solidFill>
                <a:schemeClr val="accent1">
                  <a:lumMod val="7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a:p>
            </p:txBody>
          </p:sp>
          <p:sp>
            <p:nvSpPr>
              <p:cNvPr id="78" name="Freeform 58">
                <a:extLst>
                  <a:ext uri="{FF2B5EF4-FFF2-40B4-BE49-F238E27FC236}">
                    <a16:creationId xmlns:a16="http://schemas.microsoft.com/office/drawing/2014/main" id="{E469193C-B1EA-48A7-888D-33C5A1D39733}"/>
                  </a:ext>
                </a:extLst>
              </p:cNvPr>
              <p:cNvSpPr>
                <a:spLocks/>
              </p:cNvSpPr>
              <p:nvPr/>
            </p:nvSpPr>
            <p:spPr bwMode="auto">
              <a:xfrm>
                <a:off x="4224787" y="3001644"/>
                <a:ext cx="266757" cy="189853"/>
              </a:xfrm>
              <a:custGeom>
                <a:avLst/>
                <a:gdLst>
                  <a:gd name="T0" fmla="*/ 74501 w 667"/>
                  <a:gd name="T1" fmla="*/ 250825 h 473"/>
                  <a:gd name="T2" fmla="*/ 352425 w 667"/>
                  <a:gd name="T3" fmla="*/ 248174 h 473"/>
                  <a:gd name="T4" fmla="*/ 239881 w 667"/>
                  <a:gd name="T5" fmla="*/ 53559 h 473"/>
                  <a:gd name="T6" fmla="*/ 137905 w 667"/>
                  <a:gd name="T7" fmla="*/ 42953 h 473"/>
                  <a:gd name="T8" fmla="*/ 41741 w 667"/>
                  <a:gd name="T9" fmla="*/ 0 h 473"/>
                  <a:gd name="T10" fmla="*/ 42798 w 667"/>
                  <a:gd name="T11" fmla="*/ 4242 h 473"/>
                  <a:gd name="T12" fmla="*/ 35401 w 667"/>
                  <a:gd name="T13" fmla="*/ 9545 h 473"/>
                  <a:gd name="T14" fmla="*/ 3170 w 667"/>
                  <a:gd name="T15" fmla="*/ 87497 h 473"/>
                  <a:gd name="T16" fmla="*/ 0 w 667"/>
                  <a:gd name="T17" fmla="*/ 120375 h 473"/>
                  <a:gd name="T18" fmla="*/ 74501 w 667"/>
                  <a:gd name="T19" fmla="*/ 250825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7" h="473">
                    <a:moveTo>
                      <a:pt x="141" y="473"/>
                    </a:moveTo>
                    <a:lnTo>
                      <a:pt x="667" y="468"/>
                    </a:lnTo>
                    <a:lnTo>
                      <a:pt x="454" y="101"/>
                    </a:lnTo>
                    <a:lnTo>
                      <a:pt x="261" y="81"/>
                    </a:lnTo>
                    <a:lnTo>
                      <a:pt x="79" y="0"/>
                    </a:lnTo>
                    <a:lnTo>
                      <a:pt x="81" y="8"/>
                    </a:lnTo>
                    <a:lnTo>
                      <a:pt x="67" y="18"/>
                    </a:lnTo>
                    <a:lnTo>
                      <a:pt x="6" y="165"/>
                    </a:lnTo>
                    <a:lnTo>
                      <a:pt x="0" y="227"/>
                    </a:lnTo>
                    <a:lnTo>
                      <a:pt x="141" y="473"/>
                    </a:lnTo>
                    <a:close/>
                  </a:path>
                </a:pathLst>
              </a:custGeom>
              <a:grp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dirty="0"/>
              </a:p>
            </p:txBody>
          </p:sp>
          <p:sp>
            <p:nvSpPr>
              <p:cNvPr id="79" name="Freeform 75">
                <a:extLst>
                  <a:ext uri="{FF2B5EF4-FFF2-40B4-BE49-F238E27FC236}">
                    <a16:creationId xmlns:a16="http://schemas.microsoft.com/office/drawing/2014/main" id="{C21B65DE-9F6A-4266-BD84-5D185A490004}"/>
                  </a:ext>
                </a:extLst>
              </p:cNvPr>
              <p:cNvSpPr>
                <a:spLocks/>
              </p:cNvSpPr>
              <p:nvPr/>
            </p:nvSpPr>
            <p:spPr bwMode="auto">
              <a:xfrm>
                <a:off x="4134667" y="3869203"/>
                <a:ext cx="385715" cy="431376"/>
              </a:xfrm>
              <a:custGeom>
                <a:avLst/>
                <a:gdLst>
                  <a:gd name="T0" fmla="*/ 298140 w 964"/>
                  <a:gd name="T1" fmla="*/ 136398 h 1078"/>
                  <a:gd name="T2" fmla="*/ 344658 w 964"/>
                  <a:gd name="T3" fmla="*/ 3172 h 1078"/>
                  <a:gd name="T4" fmla="*/ 256908 w 964"/>
                  <a:gd name="T5" fmla="*/ 529 h 1078"/>
                  <a:gd name="T6" fmla="*/ 154356 w 964"/>
                  <a:gd name="T7" fmla="*/ 0 h 1078"/>
                  <a:gd name="T8" fmla="*/ 529 w 964"/>
                  <a:gd name="T9" fmla="*/ 0 h 1078"/>
                  <a:gd name="T10" fmla="*/ 0 w 964"/>
                  <a:gd name="T11" fmla="*/ 19561 h 1078"/>
                  <a:gd name="T12" fmla="*/ 0 w 964"/>
                  <a:gd name="T13" fmla="*/ 176578 h 1078"/>
                  <a:gd name="T14" fmla="*/ 0 w 964"/>
                  <a:gd name="T15" fmla="*/ 283899 h 1078"/>
                  <a:gd name="T16" fmla="*/ 0 w 964"/>
                  <a:gd name="T17" fmla="*/ 367959 h 1078"/>
                  <a:gd name="T18" fmla="*/ 529 w 964"/>
                  <a:gd name="T19" fmla="*/ 406023 h 1078"/>
                  <a:gd name="T20" fmla="*/ 529 w 964"/>
                  <a:gd name="T21" fmla="*/ 569384 h 1078"/>
                  <a:gd name="T22" fmla="*/ 243164 w 964"/>
                  <a:gd name="T23" fmla="*/ 569913 h 1078"/>
                  <a:gd name="T24" fmla="*/ 323514 w 964"/>
                  <a:gd name="T25" fmla="*/ 406023 h 1078"/>
                  <a:gd name="T26" fmla="*/ 509587 w 964"/>
                  <a:gd name="T27" fmla="*/ 409195 h 1078"/>
                  <a:gd name="T28" fmla="*/ 411264 w 964"/>
                  <a:gd name="T29" fmla="*/ 252179 h 1078"/>
                  <a:gd name="T30" fmla="*/ 298140 w 964"/>
                  <a:gd name="T31" fmla="*/ 136398 h 1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4" h="1078">
                    <a:moveTo>
                      <a:pt x="564" y="258"/>
                    </a:moveTo>
                    <a:lnTo>
                      <a:pt x="652" y="6"/>
                    </a:lnTo>
                    <a:lnTo>
                      <a:pt x="486" y="1"/>
                    </a:lnTo>
                    <a:lnTo>
                      <a:pt x="292" y="0"/>
                    </a:lnTo>
                    <a:lnTo>
                      <a:pt x="1" y="0"/>
                    </a:lnTo>
                    <a:lnTo>
                      <a:pt x="0" y="37"/>
                    </a:lnTo>
                    <a:lnTo>
                      <a:pt x="0" y="334"/>
                    </a:lnTo>
                    <a:lnTo>
                      <a:pt x="0" y="537"/>
                    </a:lnTo>
                    <a:lnTo>
                      <a:pt x="0" y="696"/>
                    </a:lnTo>
                    <a:lnTo>
                      <a:pt x="1" y="768"/>
                    </a:lnTo>
                    <a:lnTo>
                      <a:pt x="1" y="1077"/>
                    </a:lnTo>
                    <a:lnTo>
                      <a:pt x="460" y="1078"/>
                    </a:lnTo>
                    <a:lnTo>
                      <a:pt x="612" y="768"/>
                    </a:lnTo>
                    <a:lnTo>
                      <a:pt x="964" y="774"/>
                    </a:lnTo>
                    <a:lnTo>
                      <a:pt x="778" y="477"/>
                    </a:lnTo>
                    <a:lnTo>
                      <a:pt x="564" y="258"/>
                    </a:lnTo>
                    <a:close/>
                  </a:path>
                </a:pathLst>
              </a:custGeom>
              <a:solidFill>
                <a:srgbClr val="192757"/>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dirty="0"/>
              </a:p>
            </p:txBody>
          </p:sp>
          <p:sp>
            <p:nvSpPr>
              <p:cNvPr id="80" name="Freeform 48">
                <a:extLst>
                  <a:ext uri="{FF2B5EF4-FFF2-40B4-BE49-F238E27FC236}">
                    <a16:creationId xmlns:a16="http://schemas.microsoft.com/office/drawing/2014/main" id="{1C1CA996-C6EC-4786-88DF-98D2BD830174}"/>
                  </a:ext>
                </a:extLst>
              </p:cNvPr>
              <p:cNvSpPr>
                <a:spLocks/>
              </p:cNvSpPr>
              <p:nvPr/>
            </p:nvSpPr>
            <p:spPr bwMode="auto">
              <a:xfrm>
                <a:off x="4158121" y="2443587"/>
                <a:ext cx="262372" cy="290181"/>
              </a:xfrm>
              <a:custGeom>
                <a:avLst/>
                <a:gdLst>
                  <a:gd name="T0" fmla="*/ 304861 w 652"/>
                  <a:gd name="T1" fmla="*/ 376231 h 719"/>
                  <a:gd name="T2" fmla="*/ 344488 w 652"/>
                  <a:gd name="T3" fmla="*/ 226798 h 719"/>
                  <a:gd name="T4" fmla="*/ 253611 w 652"/>
                  <a:gd name="T5" fmla="*/ 0 h 719"/>
                  <a:gd name="T6" fmla="*/ 242515 w 652"/>
                  <a:gd name="T7" fmla="*/ 0 h 719"/>
                  <a:gd name="T8" fmla="*/ 133674 w 652"/>
                  <a:gd name="T9" fmla="*/ 42392 h 719"/>
                  <a:gd name="T10" fmla="*/ 0 w 652"/>
                  <a:gd name="T11" fmla="*/ 44512 h 719"/>
                  <a:gd name="T12" fmla="*/ 2113 w 652"/>
                  <a:gd name="T13" fmla="*/ 158441 h 719"/>
                  <a:gd name="T14" fmla="*/ 19021 w 652"/>
                  <a:gd name="T15" fmla="*/ 189175 h 719"/>
                  <a:gd name="T16" fmla="*/ 72913 w 652"/>
                  <a:gd name="T17" fmla="*/ 252764 h 719"/>
                  <a:gd name="T18" fmla="*/ 86122 w 652"/>
                  <a:gd name="T19" fmla="*/ 381000 h 719"/>
                  <a:gd name="T20" fmla="*/ 304861 w 652"/>
                  <a:gd name="T21" fmla="*/ 376231 h 7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2" h="719">
                    <a:moveTo>
                      <a:pt x="577" y="710"/>
                    </a:moveTo>
                    <a:lnTo>
                      <a:pt x="652" y="428"/>
                    </a:lnTo>
                    <a:lnTo>
                      <a:pt x="480" y="0"/>
                    </a:lnTo>
                    <a:lnTo>
                      <a:pt x="459" y="0"/>
                    </a:lnTo>
                    <a:lnTo>
                      <a:pt x="253" y="80"/>
                    </a:lnTo>
                    <a:lnTo>
                      <a:pt x="0" y="84"/>
                    </a:lnTo>
                    <a:lnTo>
                      <a:pt x="4" y="299"/>
                    </a:lnTo>
                    <a:lnTo>
                      <a:pt x="36" y="357"/>
                    </a:lnTo>
                    <a:lnTo>
                      <a:pt x="138" y="477"/>
                    </a:lnTo>
                    <a:lnTo>
                      <a:pt x="163" y="719"/>
                    </a:lnTo>
                    <a:lnTo>
                      <a:pt x="577" y="710"/>
                    </a:lnTo>
                    <a:close/>
                  </a:path>
                </a:pathLst>
              </a:custGeom>
              <a:solidFill>
                <a:srgbClr val="192757"/>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dirty="0"/>
              </a:p>
            </p:txBody>
          </p:sp>
          <p:sp>
            <p:nvSpPr>
              <p:cNvPr id="81" name="Freeform 53">
                <a:extLst>
                  <a:ext uri="{FF2B5EF4-FFF2-40B4-BE49-F238E27FC236}">
                    <a16:creationId xmlns:a16="http://schemas.microsoft.com/office/drawing/2014/main" id="{2F3FDC1D-B777-404D-988B-26CA8D76BAA2}"/>
                  </a:ext>
                </a:extLst>
              </p:cNvPr>
              <p:cNvSpPr>
                <a:spLocks/>
              </p:cNvSpPr>
              <p:nvPr/>
            </p:nvSpPr>
            <p:spPr bwMode="auto">
              <a:xfrm>
                <a:off x="4060186" y="2616486"/>
                <a:ext cx="591242" cy="575525"/>
              </a:xfrm>
              <a:custGeom>
                <a:avLst/>
                <a:gdLst>
                  <a:gd name="T0" fmla="*/ 586316 w 1467"/>
                  <a:gd name="T1" fmla="*/ 755650 h 1429"/>
                  <a:gd name="T2" fmla="*/ 567266 w 1467"/>
                  <a:gd name="T3" fmla="*/ 755650 h 1429"/>
                  <a:gd name="T4" fmla="*/ 454554 w 1467"/>
                  <a:gd name="T5" fmla="*/ 561582 h 1429"/>
                  <a:gd name="T6" fmla="*/ 352425 w 1467"/>
                  <a:gd name="T7" fmla="*/ 551006 h 1429"/>
                  <a:gd name="T8" fmla="*/ 256117 w 1467"/>
                  <a:gd name="T9" fmla="*/ 508173 h 1429"/>
                  <a:gd name="T10" fmla="*/ 251354 w 1467"/>
                  <a:gd name="T11" fmla="*/ 402943 h 1429"/>
                  <a:gd name="T12" fmla="*/ 147637 w 1467"/>
                  <a:gd name="T13" fmla="*/ 306702 h 1429"/>
                  <a:gd name="T14" fmla="*/ 30692 w 1467"/>
                  <a:gd name="T15" fmla="*/ 138545 h 1429"/>
                  <a:gd name="T16" fmla="*/ 30162 w 1467"/>
                  <a:gd name="T17" fmla="*/ 136958 h 1429"/>
                  <a:gd name="T18" fmla="*/ 29104 w 1467"/>
                  <a:gd name="T19" fmla="*/ 136429 h 1429"/>
                  <a:gd name="T20" fmla="*/ 0 w 1467"/>
                  <a:gd name="T21" fmla="*/ 95183 h 1429"/>
                  <a:gd name="T22" fmla="*/ 77787 w 1467"/>
                  <a:gd name="T23" fmla="*/ 75089 h 1429"/>
                  <a:gd name="T24" fmla="*/ 176742 w 1467"/>
                  <a:gd name="T25" fmla="*/ 47592 h 1429"/>
                  <a:gd name="T26" fmla="*/ 201612 w 1467"/>
                  <a:gd name="T27" fmla="*/ 25911 h 1429"/>
                  <a:gd name="T28" fmla="*/ 214842 w 1467"/>
                  <a:gd name="T29" fmla="*/ 153880 h 1429"/>
                  <a:gd name="T30" fmla="*/ 433916 w 1467"/>
                  <a:gd name="T31" fmla="*/ 149121 h 1429"/>
                  <a:gd name="T32" fmla="*/ 473604 w 1467"/>
                  <a:gd name="T33" fmla="*/ 0 h 1429"/>
                  <a:gd name="T34" fmla="*/ 481012 w 1467"/>
                  <a:gd name="T35" fmla="*/ 17450 h 1429"/>
                  <a:gd name="T36" fmla="*/ 481012 w 1467"/>
                  <a:gd name="T37" fmla="*/ 17979 h 1429"/>
                  <a:gd name="T38" fmla="*/ 573087 w 1467"/>
                  <a:gd name="T39" fmla="*/ 233728 h 1429"/>
                  <a:gd name="T40" fmla="*/ 573616 w 1467"/>
                  <a:gd name="T41" fmla="*/ 235314 h 1429"/>
                  <a:gd name="T42" fmla="*/ 574675 w 1467"/>
                  <a:gd name="T43" fmla="*/ 236372 h 1429"/>
                  <a:gd name="T44" fmla="*/ 574675 w 1467"/>
                  <a:gd name="T45" fmla="*/ 237958 h 1429"/>
                  <a:gd name="T46" fmla="*/ 575204 w 1467"/>
                  <a:gd name="T47" fmla="*/ 238487 h 1429"/>
                  <a:gd name="T48" fmla="*/ 576262 w 1467"/>
                  <a:gd name="T49" fmla="*/ 240074 h 1429"/>
                  <a:gd name="T50" fmla="*/ 595841 w 1467"/>
                  <a:gd name="T51" fmla="*/ 279733 h 1429"/>
                  <a:gd name="T52" fmla="*/ 620712 w 1467"/>
                  <a:gd name="T53" fmla="*/ 318864 h 1429"/>
                  <a:gd name="T54" fmla="*/ 620712 w 1467"/>
                  <a:gd name="T55" fmla="*/ 319393 h 1429"/>
                  <a:gd name="T56" fmla="*/ 621241 w 1467"/>
                  <a:gd name="T57" fmla="*/ 319393 h 1429"/>
                  <a:gd name="T58" fmla="*/ 776287 w 1467"/>
                  <a:gd name="T59" fmla="*/ 590137 h 1429"/>
                  <a:gd name="T60" fmla="*/ 583141 w 1467"/>
                  <a:gd name="T61" fmla="*/ 590666 h 1429"/>
                  <a:gd name="T62" fmla="*/ 586316 w 1467"/>
                  <a:gd name="T63" fmla="*/ 755650 h 1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7" h="1429">
                    <a:moveTo>
                      <a:pt x="1108" y="1429"/>
                    </a:moveTo>
                    <a:lnTo>
                      <a:pt x="1072" y="1429"/>
                    </a:lnTo>
                    <a:lnTo>
                      <a:pt x="859" y="1062"/>
                    </a:lnTo>
                    <a:lnTo>
                      <a:pt x="666" y="1042"/>
                    </a:lnTo>
                    <a:lnTo>
                      <a:pt x="484" y="961"/>
                    </a:lnTo>
                    <a:lnTo>
                      <a:pt x="475" y="762"/>
                    </a:lnTo>
                    <a:lnTo>
                      <a:pt x="279" y="580"/>
                    </a:lnTo>
                    <a:lnTo>
                      <a:pt x="58" y="262"/>
                    </a:lnTo>
                    <a:lnTo>
                      <a:pt x="57" y="259"/>
                    </a:lnTo>
                    <a:lnTo>
                      <a:pt x="55" y="258"/>
                    </a:lnTo>
                    <a:lnTo>
                      <a:pt x="0" y="180"/>
                    </a:lnTo>
                    <a:lnTo>
                      <a:pt x="147" y="142"/>
                    </a:lnTo>
                    <a:lnTo>
                      <a:pt x="334" y="90"/>
                    </a:lnTo>
                    <a:lnTo>
                      <a:pt x="381" y="49"/>
                    </a:lnTo>
                    <a:lnTo>
                      <a:pt x="406" y="291"/>
                    </a:lnTo>
                    <a:lnTo>
                      <a:pt x="820" y="282"/>
                    </a:lnTo>
                    <a:lnTo>
                      <a:pt x="895" y="0"/>
                    </a:lnTo>
                    <a:lnTo>
                      <a:pt x="909" y="33"/>
                    </a:lnTo>
                    <a:lnTo>
                      <a:pt x="909" y="34"/>
                    </a:lnTo>
                    <a:lnTo>
                      <a:pt x="1083" y="442"/>
                    </a:lnTo>
                    <a:lnTo>
                      <a:pt x="1084" y="445"/>
                    </a:lnTo>
                    <a:lnTo>
                      <a:pt x="1086" y="447"/>
                    </a:lnTo>
                    <a:lnTo>
                      <a:pt x="1086" y="450"/>
                    </a:lnTo>
                    <a:lnTo>
                      <a:pt x="1087" y="451"/>
                    </a:lnTo>
                    <a:lnTo>
                      <a:pt x="1089" y="454"/>
                    </a:lnTo>
                    <a:lnTo>
                      <a:pt x="1126" y="529"/>
                    </a:lnTo>
                    <a:lnTo>
                      <a:pt x="1173" y="603"/>
                    </a:lnTo>
                    <a:lnTo>
                      <a:pt x="1173" y="604"/>
                    </a:lnTo>
                    <a:lnTo>
                      <a:pt x="1174" y="604"/>
                    </a:lnTo>
                    <a:lnTo>
                      <a:pt x="1467" y="1116"/>
                    </a:lnTo>
                    <a:lnTo>
                      <a:pt x="1102" y="1117"/>
                    </a:lnTo>
                    <a:lnTo>
                      <a:pt x="1108" y="1429"/>
                    </a:lnTo>
                    <a:close/>
                  </a:path>
                </a:pathLst>
              </a:custGeom>
              <a:solidFill>
                <a:schemeClr val="accent1">
                  <a:lumMod val="75000"/>
                </a:schemeClr>
              </a:solidFill>
              <a:ln w="0">
                <a:solidFill>
                  <a:schemeClr val="bg1"/>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en-US" dirty="0"/>
              </a:p>
            </p:txBody>
          </p:sp>
        </p:grpSp>
      </p:grpSp>
      <p:sp>
        <p:nvSpPr>
          <p:cNvPr id="3" name="Content Placeholder 2"/>
          <p:cNvSpPr>
            <a:spLocks noGrp="1"/>
          </p:cNvSpPr>
          <p:nvPr>
            <p:ph idx="1"/>
          </p:nvPr>
        </p:nvSpPr>
        <p:spPr>
          <a:xfrm>
            <a:off x="5644551" y="2891651"/>
            <a:ext cx="2686392" cy="562787"/>
          </a:xfrm>
        </p:spPr>
        <p:txBody>
          <a:bodyPr>
            <a:normAutofit/>
          </a:bodyPr>
          <a:lstStyle/>
          <a:p>
            <a:pPr marL="0" indent="0">
              <a:buFont typeface="Arial" pitchFamily="34" charset="0"/>
              <a:buNone/>
              <a:defRPr/>
            </a:pPr>
            <a:r>
              <a:rPr lang="en-US" sz="1800" b="1" dirty="0">
                <a:solidFill>
                  <a:prstClr val="black"/>
                </a:solidFill>
              </a:rPr>
              <a:t>Volusia County</a:t>
            </a:r>
            <a:endParaRPr lang="en-US" b="1" dirty="0">
              <a:solidFill>
                <a:prstClr val="black"/>
              </a:solidFill>
            </a:endParaRPr>
          </a:p>
        </p:txBody>
      </p:sp>
      <p:sp>
        <p:nvSpPr>
          <p:cNvPr id="82" name="Content Placeholder 2">
            <a:extLst>
              <a:ext uri="{FF2B5EF4-FFF2-40B4-BE49-F238E27FC236}">
                <a16:creationId xmlns:a16="http://schemas.microsoft.com/office/drawing/2014/main" id="{69DA7D14-B687-43C6-B6D1-3B20879129C2}"/>
              </a:ext>
            </a:extLst>
          </p:cNvPr>
          <p:cNvSpPr txBox="1">
            <a:spLocks/>
          </p:cNvSpPr>
          <p:nvPr/>
        </p:nvSpPr>
        <p:spPr>
          <a:xfrm>
            <a:off x="5325187" y="2328864"/>
            <a:ext cx="3722816" cy="562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en-US" sz="1800" b="1" dirty="0">
                <a:solidFill>
                  <a:prstClr val="black"/>
                </a:solidFill>
              </a:rPr>
              <a:t>Flagler County</a:t>
            </a:r>
          </a:p>
        </p:txBody>
      </p:sp>
      <p:sp>
        <p:nvSpPr>
          <p:cNvPr id="83" name="Content Placeholder 2">
            <a:extLst>
              <a:ext uri="{FF2B5EF4-FFF2-40B4-BE49-F238E27FC236}">
                <a16:creationId xmlns:a16="http://schemas.microsoft.com/office/drawing/2014/main" id="{14A09170-172E-4622-83AE-4064FDB99624}"/>
              </a:ext>
            </a:extLst>
          </p:cNvPr>
          <p:cNvSpPr txBox="1">
            <a:spLocks/>
          </p:cNvSpPr>
          <p:nvPr/>
        </p:nvSpPr>
        <p:spPr>
          <a:xfrm>
            <a:off x="1998111" y="4443478"/>
            <a:ext cx="2202527" cy="375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en-US" sz="1800" b="1" dirty="0">
                <a:solidFill>
                  <a:prstClr val="black"/>
                </a:solidFill>
              </a:rPr>
              <a:t>Highlands County</a:t>
            </a:r>
          </a:p>
        </p:txBody>
      </p:sp>
      <p:sp>
        <p:nvSpPr>
          <p:cNvPr id="84" name="Content Placeholder 2">
            <a:extLst>
              <a:ext uri="{FF2B5EF4-FFF2-40B4-BE49-F238E27FC236}">
                <a16:creationId xmlns:a16="http://schemas.microsoft.com/office/drawing/2014/main" id="{19F7D6FB-AA3D-4F81-921E-D04A6CA74B07}"/>
              </a:ext>
            </a:extLst>
          </p:cNvPr>
          <p:cNvSpPr txBox="1">
            <a:spLocks/>
          </p:cNvSpPr>
          <p:nvPr/>
        </p:nvSpPr>
        <p:spPr>
          <a:xfrm>
            <a:off x="2177458" y="3779450"/>
            <a:ext cx="2503048" cy="49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en-US" sz="1800" b="1" dirty="0">
                <a:solidFill>
                  <a:prstClr val="black"/>
                </a:solidFill>
              </a:rPr>
              <a:t>Hardee County</a:t>
            </a:r>
          </a:p>
        </p:txBody>
      </p:sp>
      <p:sp>
        <p:nvSpPr>
          <p:cNvPr id="103" name="Title 1">
            <a:extLst>
              <a:ext uri="{FF2B5EF4-FFF2-40B4-BE49-F238E27FC236}">
                <a16:creationId xmlns:a16="http://schemas.microsoft.com/office/drawing/2014/main" id="{3D4B4DB8-86AE-4C2F-8D4A-8951FC639E5C}"/>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dirty="0"/>
              <a:t>AdventHealth SunSaver Plan</a:t>
            </a:r>
          </a:p>
        </p:txBody>
      </p:sp>
      <p:cxnSp>
        <p:nvCxnSpPr>
          <p:cNvPr id="14357" name="Straight Connector 14356">
            <a:extLst>
              <a:ext uri="{FF2B5EF4-FFF2-40B4-BE49-F238E27FC236}">
                <a16:creationId xmlns:a16="http://schemas.microsoft.com/office/drawing/2014/main" id="{C64DA577-CDB6-4724-88D4-36E246D6E52C}"/>
              </a:ext>
            </a:extLst>
          </p:cNvPr>
          <p:cNvCxnSpPr/>
          <p:nvPr/>
        </p:nvCxnSpPr>
        <p:spPr>
          <a:xfrm flipV="1">
            <a:off x="5038300" y="2557130"/>
            <a:ext cx="248996" cy="364096"/>
          </a:xfrm>
          <a:prstGeom prst="line">
            <a:avLst/>
          </a:prstGeom>
          <a:ln>
            <a:solidFill>
              <a:srgbClr val="192757"/>
            </a:solidFill>
          </a:ln>
        </p:spPr>
        <p:style>
          <a:lnRef idx="1">
            <a:schemeClr val="accent1"/>
          </a:lnRef>
          <a:fillRef idx="0">
            <a:schemeClr val="accent1"/>
          </a:fillRef>
          <a:effectRef idx="0">
            <a:schemeClr val="accent1"/>
          </a:effectRef>
          <a:fontRef idx="minor">
            <a:schemeClr val="tx1"/>
          </a:fontRef>
        </p:style>
      </p:cxnSp>
      <p:cxnSp>
        <p:nvCxnSpPr>
          <p:cNvPr id="14359" name="Straight Connector 14358">
            <a:extLst>
              <a:ext uri="{FF2B5EF4-FFF2-40B4-BE49-F238E27FC236}">
                <a16:creationId xmlns:a16="http://schemas.microsoft.com/office/drawing/2014/main" id="{6E15E210-D852-4D32-8F10-4FDE13EFA276}"/>
              </a:ext>
            </a:extLst>
          </p:cNvPr>
          <p:cNvCxnSpPr/>
          <p:nvPr/>
        </p:nvCxnSpPr>
        <p:spPr>
          <a:xfrm flipV="1">
            <a:off x="5115164" y="3051946"/>
            <a:ext cx="488248" cy="12109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66" name="Straight Connector 14365">
            <a:extLst>
              <a:ext uri="{FF2B5EF4-FFF2-40B4-BE49-F238E27FC236}">
                <a16:creationId xmlns:a16="http://schemas.microsoft.com/office/drawing/2014/main" id="{39DFA3C9-324D-46C2-8F21-E5D805DC1D79}"/>
              </a:ext>
            </a:extLst>
          </p:cNvPr>
          <p:cNvCxnSpPr/>
          <p:nvPr/>
        </p:nvCxnSpPr>
        <p:spPr>
          <a:xfrm flipH="1" flipV="1">
            <a:off x="3969245" y="3963412"/>
            <a:ext cx="798951" cy="2094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68" name="Straight Connector 14367">
            <a:extLst>
              <a:ext uri="{FF2B5EF4-FFF2-40B4-BE49-F238E27FC236}">
                <a16:creationId xmlns:a16="http://schemas.microsoft.com/office/drawing/2014/main" id="{CE3005DC-C64A-4C54-9CB7-63865304920E}"/>
              </a:ext>
            </a:extLst>
          </p:cNvPr>
          <p:cNvCxnSpPr>
            <a:cxnSpLocks/>
          </p:cNvCxnSpPr>
          <p:nvPr/>
        </p:nvCxnSpPr>
        <p:spPr>
          <a:xfrm flipH="1">
            <a:off x="4148623" y="4366677"/>
            <a:ext cx="840089" cy="233296"/>
          </a:xfrm>
          <a:prstGeom prst="line">
            <a:avLst/>
          </a:prstGeom>
          <a:ln>
            <a:solidFill>
              <a:srgbClr val="19275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31402-4CCD-4E81-859D-29A30825F521}"/>
              </a:ext>
            </a:extLst>
          </p:cNvPr>
          <p:cNvSpPr txBox="1"/>
          <p:nvPr/>
        </p:nvSpPr>
        <p:spPr>
          <a:xfrm>
            <a:off x="5461593" y="3402402"/>
            <a:ext cx="206979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Seminole County</a:t>
            </a:r>
          </a:p>
        </p:txBody>
      </p:sp>
      <p:cxnSp>
        <p:nvCxnSpPr>
          <p:cNvPr id="14336" name="Straight Connector 14335">
            <a:extLst>
              <a:ext uri="{FF2B5EF4-FFF2-40B4-BE49-F238E27FC236}">
                <a16:creationId xmlns:a16="http://schemas.microsoft.com/office/drawing/2014/main" id="{DBED46AD-F911-435D-904E-919547ED392D}"/>
              </a:ext>
            </a:extLst>
          </p:cNvPr>
          <p:cNvCxnSpPr>
            <a:cxnSpLocks/>
            <a:endCxn id="2" idx="1"/>
          </p:cNvCxnSpPr>
          <p:nvPr/>
        </p:nvCxnSpPr>
        <p:spPr>
          <a:xfrm>
            <a:off x="5341425" y="3575846"/>
            <a:ext cx="120168" cy="112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594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4179"/>
            <a:ext cx="9143999" cy="971598"/>
          </a:xfrm>
        </p:spPr>
        <p:txBody>
          <a:bodyPr>
            <a:normAutofit/>
          </a:bodyPr>
          <a:lstStyle/>
          <a:p>
            <a:pPr algn="ctr"/>
            <a:r>
              <a:rPr lang="en-US" sz="4000" dirty="0"/>
              <a:t>AdventHealth SunSaver Plan</a:t>
            </a:r>
          </a:p>
        </p:txBody>
      </p:sp>
      <p:grpSp>
        <p:nvGrpSpPr>
          <p:cNvPr id="7" name="Graphic 3">
            <a:extLst>
              <a:ext uri="{FF2B5EF4-FFF2-40B4-BE49-F238E27FC236}">
                <a16:creationId xmlns:a16="http://schemas.microsoft.com/office/drawing/2014/main" id="{9EB663A9-FBA0-435E-AECF-F44E104A3EC2}"/>
              </a:ext>
            </a:extLst>
          </p:cNvPr>
          <p:cNvGrpSpPr/>
          <p:nvPr/>
        </p:nvGrpSpPr>
        <p:grpSpPr>
          <a:xfrm>
            <a:off x="3121910" y="3946077"/>
            <a:ext cx="2900177" cy="1690833"/>
            <a:chOff x="2182354" y="2220813"/>
            <a:chExt cx="4722079" cy="2753022"/>
          </a:xfrm>
        </p:grpSpPr>
        <p:sp>
          <p:nvSpPr>
            <p:cNvPr id="8" name="Freeform: Shape 7">
              <a:extLst>
                <a:ext uri="{FF2B5EF4-FFF2-40B4-BE49-F238E27FC236}">
                  <a16:creationId xmlns:a16="http://schemas.microsoft.com/office/drawing/2014/main" id="{92DB45AA-9386-4CAD-BBB7-5E432C818D5F}"/>
                </a:ext>
              </a:extLst>
            </p:cNvPr>
            <p:cNvSpPr/>
            <p:nvPr/>
          </p:nvSpPr>
          <p:spPr>
            <a:xfrm>
              <a:off x="2182354" y="2453183"/>
              <a:ext cx="4722079" cy="914201"/>
            </a:xfrm>
            <a:custGeom>
              <a:avLst/>
              <a:gdLst>
                <a:gd name="connsiteX0" fmla="*/ 61 w 4722079"/>
                <a:gd name="connsiteY0" fmla="*/ 8731 h 914201"/>
                <a:gd name="connsiteX1" fmla="*/ 61 w 4722079"/>
                <a:gd name="connsiteY1" fmla="*/ 914202 h 914201"/>
                <a:gd name="connsiteX2" fmla="*/ 4722080 w 4722079"/>
                <a:gd name="connsiteY2" fmla="*/ 914202 h 914201"/>
                <a:gd name="connsiteX3" fmla="*/ 4722080 w 4722079"/>
                <a:gd name="connsiteY3" fmla="*/ 8731 h 914201"/>
                <a:gd name="connsiteX4" fmla="*/ 61 w 4722079"/>
                <a:gd name="connsiteY4" fmla="*/ 8731 h 91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079" h="914201">
                  <a:moveTo>
                    <a:pt x="61" y="8731"/>
                  </a:moveTo>
                  <a:lnTo>
                    <a:pt x="61" y="914202"/>
                  </a:lnTo>
                  <a:lnTo>
                    <a:pt x="4722080" y="914202"/>
                  </a:lnTo>
                  <a:lnTo>
                    <a:pt x="4722080" y="8731"/>
                  </a:lnTo>
                  <a:cubicBezTo>
                    <a:pt x="4722080" y="8731"/>
                    <a:pt x="-19584" y="-10914"/>
                    <a:pt x="61" y="8731"/>
                  </a:cubicBezTo>
                  <a:close/>
                </a:path>
              </a:pathLst>
            </a:custGeom>
            <a:solidFill>
              <a:srgbClr val="FFFFFF"/>
            </a:solidFill>
            <a:ln w="893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5E223A-2377-4B3E-8843-4A74C2A3DAC4}"/>
                </a:ext>
              </a:extLst>
            </p:cNvPr>
            <p:cNvSpPr/>
            <p:nvPr/>
          </p:nvSpPr>
          <p:spPr>
            <a:xfrm>
              <a:off x="2182415" y="2220813"/>
              <a:ext cx="4722018" cy="491132"/>
            </a:xfrm>
            <a:custGeom>
              <a:avLst/>
              <a:gdLst>
                <a:gd name="connsiteX0" fmla="*/ 4722019 w 4722018"/>
                <a:gd name="connsiteY0" fmla="*/ 491133 h 491132"/>
                <a:gd name="connsiteX1" fmla="*/ 4722019 w 4722018"/>
                <a:gd name="connsiteY1" fmla="*/ 243781 h 491132"/>
                <a:gd name="connsiteX2" fmla="*/ 4467523 w 4722018"/>
                <a:gd name="connsiteY2" fmla="*/ 0 h 491132"/>
                <a:gd name="connsiteX3" fmla="*/ 254496 w 4722018"/>
                <a:gd name="connsiteY3" fmla="*/ 0 h 491132"/>
                <a:gd name="connsiteX4" fmla="*/ 0 w 4722018"/>
                <a:gd name="connsiteY4" fmla="*/ 243781 h 491132"/>
                <a:gd name="connsiteX5" fmla="*/ 0 w 4722018"/>
                <a:gd name="connsiteY5" fmla="*/ 490240 h 491132"/>
                <a:gd name="connsiteX6" fmla="*/ 4722019 w 4722018"/>
                <a:gd name="connsiteY6" fmla="*/ 490240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18" h="491132">
                  <a:moveTo>
                    <a:pt x="4722019" y="491133"/>
                  </a:moveTo>
                  <a:lnTo>
                    <a:pt x="4722019" y="243781"/>
                  </a:lnTo>
                  <a:cubicBezTo>
                    <a:pt x="4722019" y="109835"/>
                    <a:pt x="4607719" y="0"/>
                    <a:pt x="4467523" y="0"/>
                  </a:cubicBezTo>
                  <a:lnTo>
                    <a:pt x="254496" y="0"/>
                  </a:lnTo>
                  <a:cubicBezTo>
                    <a:pt x="114300" y="0"/>
                    <a:pt x="0" y="109835"/>
                    <a:pt x="0" y="243781"/>
                  </a:cubicBezTo>
                  <a:lnTo>
                    <a:pt x="0" y="490240"/>
                  </a:lnTo>
                  <a:lnTo>
                    <a:pt x="4722019" y="490240"/>
                  </a:lnTo>
                  <a:close/>
                </a:path>
              </a:pathLst>
            </a:custGeom>
            <a:solidFill>
              <a:schemeClr val="bg1">
                <a:lumMod val="85000"/>
              </a:schemeClr>
            </a:solidFill>
            <a:ln w="893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D8A751B-A57D-4AA0-A212-26746D540509}"/>
                </a:ext>
              </a:extLst>
            </p:cNvPr>
            <p:cNvSpPr/>
            <p:nvPr/>
          </p:nvSpPr>
          <p:spPr>
            <a:xfrm>
              <a:off x="2182415" y="3199506"/>
              <a:ext cx="4722018" cy="1774329"/>
            </a:xfrm>
            <a:custGeom>
              <a:avLst/>
              <a:gdLst>
                <a:gd name="connsiteX0" fmla="*/ 0 w 4722018"/>
                <a:gd name="connsiteY0" fmla="*/ 0 h 1774329"/>
                <a:gd name="connsiteX1" fmla="*/ 0 w 4722018"/>
                <a:gd name="connsiteY1" fmla="*/ 1530549 h 1774329"/>
                <a:gd name="connsiteX2" fmla="*/ 254496 w 4722018"/>
                <a:gd name="connsiteY2" fmla="*/ 1774329 h 1774329"/>
                <a:gd name="connsiteX3" fmla="*/ 4467523 w 4722018"/>
                <a:gd name="connsiteY3" fmla="*/ 1774329 h 1774329"/>
                <a:gd name="connsiteX4" fmla="*/ 4722019 w 4722018"/>
                <a:gd name="connsiteY4" fmla="*/ 1530549 h 1774329"/>
                <a:gd name="connsiteX5" fmla="*/ 4722019 w 4722018"/>
                <a:gd name="connsiteY5" fmla="*/ 0 h 1774329"/>
                <a:gd name="connsiteX6" fmla="*/ 0 w 4722018"/>
                <a:gd name="connsiteY6" fmla="*/ 0 h 1774329"/>
                <a:gd name="connsiteX7" fmla="*/ 1478756 w 4722018"/>
                <a:gd name="connsiteY7" fmla="*/ 1056382 h 1774329"/>
                <a:gd name="connsiteX8" fmla="*/ 1091208 w 4722018"/>
                <a:gd name="connsiteY8" fmla="*/ 1056382 h 1774329"/>
                <a:gd name="connsiteX9" fmla="*/ 1091208 w 4722018"/>
                <a:gd name="connsiteY9" fmla="*/ 1443931 h 1774329"/>
                <a:gd name="connsiteX10" fmla="*/ 785813 w 4722018"/>
                <a:gd name="connsiteY10" fmla="*/ 1443931 h 1774329"/>
                <a:gd name="connsiteX11" fmla="*/ 785813 w 4722018"/>
                <a:gd name="connsiteY11" fmla="*/ 1056382 h 1774329"/>
                <a:gd name="connsiteX12" fmla="*/ 398264 w 4722018"/>
                <a:gd name="connsiteY12" fmla="*/ 1056382 h 1774329"/>
                <a:gd name="connsiteX13" fmla="*/ 398264 w 4722018"/>
                <a:gd name="connsiteY13" fmla="*/ 750987 h 1774329"/>
                <a:gd name="connsiteX14" fmla="*/ 785813 w 4722018"/>
                <a:gd name="connsiteY14" fmla="*/ 750987 h 1774329"/>
                <a:gd name="connsiteX15" fmla="*/ 785813 w 4722018"/>
                <a:gd name="connsiteY15" fmla="*/ 363438 h 1774329"/>
                <a:gd name="connsiteX16" fmla="*/ 1091208 w 4722018"/>
                <a:gd name="connsiteY16" fmla="*/ 363438 h 1774329"/>
                <a:gd name="connsiteX17" fmla="*/ 1091208 w 4722018"/>
                <a:gd name="connsiteY17" fmla="*/ 750987 h 1774329"/>
                <a:gd name="connsiteX18" fmla="*/ 1478756 w 4722018"/>
                <a:gd name="connsiteY18" fmla="*/ 750987 h 1774329"/>
                <a:gd name="connsiteX19" fmla="*/ 1478756 w 4722018"/>
                <a:gd name="connsiteY19" fmla="*/ 1056382 h 1774329"/>
                <a:gd name="connsiteX20" fmla="*/ 4146054 w 4722018"/>
                <a:gd name="connsiteY20" fmla="*/ 1443931 h 1774329"/>
                <a:gd name="connsiteX21" fmla="*/ 3474542 w 4722018"/>
                <a:gd name="connsiteY21" fmla="*/ 1443931 h 1774329"/>
                <a:gd name="connsiteX22" fmla="*/ 3274516 w 4722018"/>
                <a:gd name="connsiteY22" fmla="*/ 1217117 h 1774329"/>
                <a:gd name="connsiteX23" fmla="*/ 3474542 w 4722018"/>
                <a:gd name="connsiteY23" fmla="*/ 990303 h 1774329"/>
                <a:gd name="connsiteX24" fmla="*/ 4146054 w 4722018"/>
                <a:gd name="connsiteY24" fmla="*/ 990303 h 1774329"/>
                <a:gd name="connsiteX25" fmla="*/ 4346079 w 4722018"/>
                <a:gd name="connsiteY25" fmla="*/ 1217117 h 1774329"/>
                <a:gd name="connsiteX26" fmla="*/ 4146054 w 4722018"/>
                <a:gd name="connsiteY26" fmla="*/ 1443931 h 17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2018" h="1774329">
                  <a:moveTo>
                    <a:pt x="0" y="0"/>
                  </a:moveTo>
                  <a:lnTo>
                    <a:pt x="0" y="1530549"/>
                  </a:lnTo>
                  <a:cubicBezTo>
                    <a:pt x="0" y="1664494"/>
                    <a:pt x="114300" y="1774329"/>
                    <a:pt x="254496" y="1774329"/>
                  </a:cubicBezTo>
                  <a:lnTo>
                    <a:pt x="4467523" y="1774329"/>
                  </a:lnTo>
                  <a:cubicBezTo>
                    <a:pt x="4607719" y="1774329"/>
                    <a:pt x="4722019" y="1664494"/>
                    <a:pt x="4722019" y="1530549"/>
                  </a:cubicBezTo>
                  <a:lnTo>
                    <a:pt x="4722019" y="0"/>
                  </a:lnTo>
                  <a:lnTo>
                    <a:pt x="0" y="0"/>
                  </a:lnTo>
                  <a:close/>
                  <a:moveTo>
                    <a:pt x="1478756" y="1056382"/>
                  </a:moveTo>
                  <a:lnTo>
                    <a:pt x="1091208" y="1056382"/>
                  </a:lnTo>
                  <a:lnTo>
                    <a:pt x="1091208" y="1443931"/>
                  </a:lnTo>
                  <a:lnTo>
                    <a:pt x="785813" y="1443931"/>
                  </a:lnTo>
                  <a:lnTo>
                    <a:pt x="785813" y="1056382"/>
                  </a:lnTo>
                  <a:lnTo>
                    <a:pt x="398264" y="1056382"/>
                  </a:lnTo>
                  <a:lnTo>
                    <a:pt x="398264" y="750987"/>
                  </a:lnTo>
                  <a:lnTo>
                    <a:pt x="785813" y="750987"/>
                  </a:lnTo>
                  <a:lnTo>
                    <a:pt x="785813" y="363438"/>
                  </a:lnTo>
                  <a:lnTo>
                    <a:pt x="1091208" y="363438"/>
                  </a:lnTo>
                  <a:lnTo>
                    <a:pt x="1091208" y="750987"/>
                  </a:lnTo>
                  <a:lnTo>
                    <a:pt x="1478756" y="750987"/>
                  </a:lnTo>
                  <a:lnTo>
                    <a:pt x="1478756" y="1056382"/>
                  </a:lnTo>
                  <a:close/>
                  <a:moveTo>
                    <a:pt x="4146054" y="1443931"/>
                  </a:moveTo>
                  <a:lnTo>
                    <a:pt x="3474542" y="1443931"/>
                  </a:lnTo>
                  <a:cubicBezTo>
                    <a:pt x="3364707" y="1443931"/>
                    <a:pt x="3274516" y="1342132"/>
                    <a:pt x="3274516" y="1217117"/>
                  </a:cubicBezTo>
                  <a:cubicBezTo>
                    <a:pt x="3274516" y="1092101"/>
                    <a:pt x="3363813" y="990303"/>
                    <a:pt x="3474542" y="990303"/>
                  </a:cubicBezTo>
                  <a:lnTo>
                    <a:pt x="4146054" y="990303"/>
                  </a:lnTo>
                  <a:cubicBezTo>
                    <a:pt x="4256782" y="990303"/>
                    <a:pt x="4346079" y="1092101"/>
                    <a:pt x="4346079" y="1217117"/>
                  </a:cubicBezTo>
                  <a:cubicBezTo>
                    <a:pt x="4346079" y="1343025"/>
                    <a:pt x="4256782" y="1443931"/>
                    <a:pt x="4146054" y="1443931"/>
                  </a:cubicBezTo>
                  <a:close/>
                </a:path>
              </a:pathLst>
            </a:custGeom>
            <a:solidFill>
              <a:schemeClr val="bg1">
                <a:lumMod val="85000"/>
              </a:schemeClr>
            </a:solidFill>
            <a:ln w="8930" cap="flat">
              <a:noFill/>
              <a:prstDash val="solid"/>
              <a:miter/>
            </a:ln>
          </p:spPr>
          <p:txBody>
            <a:bodyPr rtlCol="0" anchor="ctr"/>
            <a:lstStyle/>
            <a:p>
              <a:endParaRPr lang="en-US"/>
            </a:p>
          </p:txBody>
        </p:sp>
      </p:grpSp>
    </p:spTree>
    <p:extLst>
      <p:ext uri="{BB962C8B-B14F-4D97-AF65-F5344CB8AC3E}">
        <p14:creationId xmlns:p14="http://schemas.microsoft.com/office/powerpoint/2010/main" val="360120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2F5020-D811-4F98-BD0B-61FF45B3ECC3}"/>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300" dirty="0"/>
              <a:t>New and Enhanced Benefits for 2022</a:t>
            </a:r>
          </a:p>
        </p:txBody>
      </p:sp>
      <p:sp>
        <p:nvSpPr>
          <p:cNvPr id="9" name="Content Placeholder 2">
            <a:extLst>
              <a:ext uri="{FF2B5EF4-FFF2-40B4-BE49-F238E27FC236}">
                <a16:creationId xmlns:a16="http://schemas.microsoft.com/office/drawing/2014/main" id="{3341C941-72A6-4BDE-85C9-E00BBA87B78E}"/>
              </a:ext>
            </a:extLst>
          </p:cNvPr>
          <p:cNvSpPr txBox="1">
            <a:spLocks/>
          </p:cNvSpPr>
          <p:nvPr/>
        </p:nvSpPr>
        <p:spPr>
          <a:xfrm>
            <a:off x="500743" y="2213464"/>
            <a:ext cx="7086600" cy="41433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000" dirty="0"/>
              <a:t>Increased Hearing aid allowance to $350</a:t>
            </a:r>
          </a:p>
          <a:p>
            <a:pPr>
              <a:lnSpc>
                <a:spcPct val="100000"/>
              </a:lnSpc>
              <a:buFont typeface="Wingdings" pitchFamily="2" charset="2"/>
              <a:buChar char="§"/>
              <a:defRPr/>
            </a:pPr>
            <a:r>
              <a:rPr lang="en-US" sz="2000" dirty="0"/>
              <a:t>Routine Hearing Exam $0</a:t>
            </a:r>
          </a:p>
          <a:p>
            <a:pPr>
              <a:lnSpc>
                <a:spcPct val="100000"/>
              </a:lnSpc>
              <a:buFont typeface="Wingdings" pitchFamily="2" charset="2"/>
              <a:buChar char="§"/>
              <a:defRPr/>
            </a:pPr>
            <a:r>
              <a:rPr lang="en-US" sz="2000" dirty="0"/>
              <a:t>Increased Dental allowance to $1,000</a:t>
            </a:r>
          </a:p>
          <a:p>
            <a:pPr>
              <a:lnSpc>
                <a:spcPct val="100000"/>
              </a:lnSpc>
              <a:buFont typeface="Wingdings" pitchFamily="2" charset="2"/>
              <a:buChar char="§"/>
              <a:defRPr/>
            </a:pPr>
            <a:r>
              <a:rPr lang="en-US" sz="2000" dirty="0"/>
              <a:t>$0 copay for routine Eye Exam</a:t>
            </a:r>
          </a:p>
          <a:p>
            <a:pPr>
              <a:lnSpc>
                <a:spcPct val="100000"/>
              </a:lnSpc>
              <a:buFont typeface="Wingdings" pitchFamily="2" charset="2"/>
              <a:buChar char="§"/>
              <a:defRPr/>
            </a:pPr>
            <a:r>
              <a:rPr lang="en-US" sz="2000" dirty="0"/>
              <a:t>$300 Routine eyewear allowance </a:t>
            </a:r>
          </a:p>
          <a:p>
            <a:pPr marL="0" indent="0">
              <a:lnSpc>
                <a:spcPct val="100000"/>
              </a:lnSpc>
              <a:buNone/>
              <a:defRPr/>
            </a:pPr>
            <a:endParaRPr lang="en-US" sz="2000" dirty="0"/>
          </a:p>
        </p:txBody>
      </p:sp>
      <p:sp>
        <p:nvSpPr>
          <p:cNvPr id="12" name="Content Placeholder 2">
            <a:extLst>
              <a:ext uri="{FF2B5EF4-FFF2-40B4-BE49-F238E27FC236}">
                <a16:creationId xmlns:a16="http://schemas.microsoft.com/office/drawing/2014/main" id="{17EEA61F-9F2B-400E-B7F4-ACFF507E6454}"/>
              </a:ext>
            </a:extLst>
          </p:cNvPr>
          <p:cNvSpPr txBox="1">
            <a:spLocks/>
          </p:cNvSpPr>
          <p:nvPr/>
        </p:nvSpPr>
        <p:spPr>
          <a:xfrm>
            <a:off x="4734047" y="1070464"/>
            <a:ext cx="4201610" cy="42490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en-US" sz="1800" dirty="0"/>
          </a:p>
          <a:p>
            <a:pPr marL="0" indent="0">
              <a:lnSpc>
                <a:spcPct val="100000"/>
              </a:lnSpc>
              <a:buNone/>
              <a:defRPr/>
            </a:pPr>
            <a:endParaRPr lang="en-US" sz="1800" dirty="0"/>
          </a:p>
        </p:txBody>
      </p:sp>
    </p:spTree>
    <p:extLst>
      <p:ext uri="{BB962C8B-B14F-4D97-AF65-F5344CB8AC3E}">
        <p14:creationId xmlns:p14="http://schemas.microsoft.com/office/powerpoint/2010/main" val="74651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0203-6EC5-4E1E-8C91-9531476AD2BF}"/>
              </a:ext>
            </a:extLst>
          </p:cNvPr>
          <p:cNvSpPr>
            <a:spLocks noGrp="1"/>
          </p:cNvSpPr>
          <p:nvPr>
            <p:ph type="title"/>
          </p:nvPr>
        </p:nvSpPr>
        <p:spPr/>
        <p:txBody>
          <a:bodyPr/>
          <a:lstStyle/>
          <a:p>
            <a:r>
              <a:rPr lang="en-US" dirty="0"/>
              <a:t>Same Great Benefits</a:t>
            </a:r>
          </a:p>
        </p:txBody>
      </p:sp>
      <p:sp>
        <p:nvSpPr>
          <p:cNvPr id="4" name="Content Placeholder 2">
            <a:extLst>
              <a:ext uri="{FF2B5EF4-FFF2-40B4-BE49-F238E27FC236}">
                <a16:creationId xmlns:a16="http://schemas.microsoft.com/office/drawing/2014/main" id="{0868307D-11C6-42EE-BF4F-CA9E43F2AD4D}"/>
              </a:ext>
            </a:extLst>
          </p:cNvPr>
          <p:cNvSpPr txBox="1">
            <a:spLocks noGrp="1"/>
          </p:cNvSpPr>
          <p:nvPr>
            <p:ph idx="1"/>
          </p:nvPr>
        </p:nvSpPr>
        <p:spPr>
          <a:xfrm>
            <a:off x="324758" y="2400300"/>
            <a:ext cx="3965454" cy="44577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000" dirty="0"/>
              <a:t>$0 premium</a:t>
            </a:r>
          </a:p>
          <a:p>
            <a:pPr>
              <a:lnSpc>
                <a:spcPct val="100000"/>
              </a:lnSpc>
              <a:buFont typeface="Wingdings" pitchFamily="2" charset="2"/>
              <a:buChar char="§"/>
              <a:defRPr/>
            </a:pPr>
            <a:r>
              <a:rPr lang="en-US" sz="2000" dirty="0"/>
              <a:t>$0 primary care copay</a:t>
            </a:r>
          </a:p>
          <a:p>
            <a:pPr>
              <a:lnSpc>
                <a:spcPct val="100000"/>
              </a:lnSpc>
              <a:buFont typeface="Wingdings" pitchFamily="2" charset="2"/>
              <a:buChar char="§"/>
              <a:defRPr/>
            </a:pPr>
            <a:r>
              <a:rPr lang="en-US" sz="2000" dirty="0"/>
              <a:t>NO DEDUCTIBLES on medical or prescription benefits</a:t>
            </a:r>
          </a:p>
          <a:p>
            <a:pPr>
              <a:lnSpc>
                <a:spcPct val="100000"/>
              </a:lnSpc>
              <a:buFont typeface="Wingdings" pitchFamily="2" charset="2"/>
              <a:buChar char="§"/>
              <a:defRPr/>
            </a:pPr>
            <a:r>
              <a:rPr lang="en-US" sz="2000" dirty="0"/>
              <a:t>Over-the-counter benefit</a:t>
            </a:r>
          </a:p>
          <a:p>
            <a:pPr>
              <a:lnSpc>
                <a:spcPct val="100000"/>
              </a:lnSpc>
              <a:buFont typeface="Wingdings" pitchFamily="2" charset="2"/>
              <a:buChar char="§"/>
              <a:defRPr/>
            </a:pPr>
            <a:endParaRPr lang="en-US" sz="2000" dirty="0"/>
          </a:p>
          <a:p>
            <a:pPr marL="0" indent="0">
              <a:lnSpc>
                <a:spcPct val="100000"/>
              </a:lnSpc>
              <a:buNone/>
              <a:defRPr/>
            </a:pPr>
            <a:endParaRPr lang="en-US" sz="2000" dirty="0"/>
          </a:p>
          <a:p>
            <a:pPr marL="0" indent="0">
              <a:lnSpc>
                <a:spcPct val="100000"/>
              </a:lnSpc>
              <a:buNone/>
              <a:defRPr/>
            </a:pPr>
            <a:endParaRPr lang="en-US" sz="2000" dirty="0"/>
          </a:p>
        </p:txBody>
      </p:sp>
      <p:sp>
        <p:nvSpPr>
          <p:cNvPr id="5" name="Content Placeholder 2">
            <a:extLst>
              <a:ext uri="{FF2B5EF4-FFF2-40B4-BE49-F238E27FC236}">
                <a16:creationId xmlns:a16="http://schemas.microsoft.com/office/drawing/2014/main" id="{08657395-3AB0-4797-9D16-9EF1CFF625A5}"/>
              </a:ext>
            </a:extLst>
          </p:cNvPr>
          <p:cNvSpPr txBox="1">
            <a:spLocks/>
          </p:cNvSpPr>
          <p:nvPr/>
        </p:nvSpPr>
        <p:spPr>
          <a:xfrm>
            <a:off x="4734047" y="1881414"/>
            <a:ext cx="4201610" cy="42490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en-US" sz="2000" dirty="0"/>
          </a:p>
          <a:p>
            <a:pPr>
              <a:lnSpc>
                <a:spcPct val="100000"/>
              </a:lnSpc>
              <a:buFont typeface="Wingdings" pitchFamily="2" charset="2"/>
              <a:buChar char="§"/>
              <a:defRPr/>
            </a:pPr>
            <a:r>
              <a:rPr lang="en-US" sz="2000" dirty="0"/>
              <a:t>Large network of hospitals and providers, with access to providers in counties throughout Central Florida</a:t>
            </a:r>
          </a:p>
          <a:p>
            <a:pPr>
              <a:lnSpc>
                <a:spcPct val="100000"/>
              </a:lnSpc>
              <a:buFont typeface="Wingdings" pitchFamily="2" charset="2"/>
              <a:buChar char="§"/>
              <a:defRPr/>
            </a:pPr>
            <a:r>
              <a:rPr lang="en-US" sz="2000" dirty="0"/>
              <a:t>Emergency and urgent care worldwide</a:t>
            </a:r>
          </a:p>
          <a:p>
            <a:pPr>
              <a:lnSpc>
                <a:spcPct val="100000"/>
              </a:lnSpc>
              <a:buFont typeface="Wingdings" pitchFamily="2" charset="2"/>
              <a:buChar char="§"/>
              <a:defRPr/>
            </a:pPr>
            <a:r>
              <a:rPr lang="en-US" sz="2000" dirty="0"/>
              <a:t>Silver &amp; Fit® gym membership</a:t>
            </a:r>
          </a:p>
          <a:p>
            <a:pPr>
              <a:lnSpc>
                <a:spcPct val="100000"/>
              </a:lnSpc>
              <a:buFont typeface="Wingdings" pitchFamily="2" charset="2"/>
              <a:buChar char="§"/>
              <a:defRPr/>
            </a:pPr>
            <a:r>
              <a:rPr lang="en-US" sz="2000" dirty="0"/>
              <a:t>Virtual Health provider Visits</a:t>
            </a:r>
          </a:p>
          <a:p>
            <a:pPr marL="0" indent="0">
              <a:lnSpc>
                <a:spcPct val="100000"/>
              </a:lnSpc>
              <a:buNone/>
              <a:defRPr/>
            </a:pPr>
            <a:endParaRPr lang="en-US" sz="2000" dirty="0"/>
          </a:p>
          <a:p>
            <a:pPr marL="0" indent="0">
              <a:lnSpc>
                <a:spcPct val="100000"/>
              </a:lnSpc>
              <a:buNone/>
              <a:defRPr/>
            </a:pPr>
            <a:endParaRPr lang="en-US" sz="2000" dirty="0"/>
          </a:p>
        </p:txBody>
      </p:sp>
    </p:spTree>
    <p:extLst>
      <p:ext uri="{BB962C8B-B14F-4D97-AF65-F5344CB8AC3E}">
        <p14:creationId xmlns:p14="http://schemas.microsoft.com/office/powerpoint/2010/main" val="266679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4" name="Title 3">
            <a:extLst>
              <a:ext uri="{FF2B5EF4-FFF2-40B4-BE49-F238E27FC236}">
                <a16:creationId xmlns:a16="http://schemas.microsoft.com/office/drawing/2014/main" id="{2A988E00-0E78-A043-8E1F-22A5C8CEE5E4}"/>
              </a:ext>
            </a:extLst>
          </p:cNvPr>
          <p:cNvSpPr>
            <a:spLocks noGrp="1"/>
          </p:cNvSpPr>
          <p:nvPr>
            <p:ph type="title"/>
          </p:nvPr>
        </p:nvSpPr>
        <p:spPr/>
        <p:txBody>
          <a:bodyPr/>
          <a:lstStyle/>
          <a:p>
            <a:r>
              <a:rPr lang="en-US" dirty="0"/>
              <a:t>Hello, Oscar</a:t>
            </a:r>
          </a:p>
        </p:txBody>
      </p:sp>
      <p:sp>
        <p:nvSpPr>
          <p:cNvPr id="322" name="Google Shape;322;p41"/>
          <p:cNvSpPr txBox="1">
            <a:spLocks noGrp="1"/>
          </p:cNvSpPr>
          <p:nvPr>
            <p:ph type="body" idx="4294967295"/>
          </p:nvPr>
        </p:nvSpPr>
        <p:spPr>
          <a:xfrm>
            <a:off x="4659202" y="2353194"/>
            <a:ext cx="4040660" cy="449262"/>
          </a:xfrm>
          <a:prstGeom prst="rect">
            <a:avLst/>
          </a:prstGeom>
        </p:spPr>
        <p:txBody>
          <a:bodyPr spcFirstLastPara="1" wrap="square" lIns="0" tIns="0" rIns="0" bIns="0" anchor="t" anchorCtr="0">
            <a:noAutofit/>
          </a:bodyPr>
          <a:lstStyle/>
          <a:p>
            <a:pPr marL="0" lvl="0" indent="0" algn="l" rtl="0">
              <a:spcBef>
                <a:spcPts val="0"/>
              </a:spcBef>
              <a:spcAft>
                <a:spcPts val="400"/>
              </a:spcAft>
              <a:buNone/>
            </a:pPr>
            <a:r>
              <a:rPr lang="en" sz="2000" b="1" dirty="0">
                <a:solidFill>
                  <a:schemeClr val="dk1"/>
                </a:solidFill>
                <a:latin typeface="Arial" panose="020B0604020202020204" pitchFamily="34" charset="0"/>
                <a:ea typeface="Roboto"/>
                <a:cs typeface="Arial" panose="020B0604020202020204" pitchFamily="34" charset="0"/>
                <a:sym typeface="Roboto"/>
              </a:rPr>
              <a:t>An online account worth using</a:t>
            </a:r>
          </a:p>
          <a:p>
            <a:pPr marL="0" lvl="0" indent="0" algn="l" rtl="0">
              <a:spcBef>
                <a:spcPts val="0"/>
              </a:spcBef>
              <a:spcAft>
                <a:spcPts val="1600"/>
              </a:spcAft>
              <a:buNone/>
            </a:pPr>
            <a:r>
              <a:rPr lang="en" sz="1800" dirty="0">
                <a:solidFill>
                  <a:schemeClr val="dk1"/>
                </a:solidFill>
                <a:latin typeface="Arial" panose="020B0604020202020204" pitchFamily="34" charset="0"/>
                <a:ea typeface="Roboto"/>
                <a:cs typeface="Arial" panose="020B0604020202020204" pitchFamily="34" charset="0"/>
                <a:sym typeface="Roboto"/>
              </a:rPr>
              <a:t>Review plan details, access your digital ID card, search in-network doctors and drugs, and more</a:t>
            </a:r>
          </a:p>
          <a:p>
            <a:pPr marL="0" indent="0">
              <a:spcBef>
                <a:spcPts val="0"/>
              </a:spcBef>
              <a:spcAft>
                <a:spcPts val="400"/>
              </a:spcAft>
              <a:buNone/>
            </a:pPr>
            <a:r>
              <a:rPr lang="en-US" sz="2000" b="1" dirty="0">
                <a:latin typeface="Arial" panose="020B0604020202020204" pitchFamily="34" charset="0"/>
                <a:cs typeface="Arial" panose="020B0604020202020204" pitchFamily="34" charset="0"/>
              </a:rPr>
              <a:t>Message a Care Guide in the app</a:t>
            </a:r>
          </a:p>
          <a:p>
            <a:pPr marL="0" indent="0">
              <a:spcBef>
                <a:spcPts val="0"/>
              </a:spcBef>
              <a:spcAft>
                <a:spcPts val="1600"/>
              </a:spcAft>
              <a:buNone/>
            </a:pPr>
            <a:r>
              <a:rPr lang="en-US" sz="1800" dirty="0">
                <a:solidFill>
                  <a:schemeClr val="dk1"/>
                </a:solidFill>
                <a:latin typeface="Arial" panose="020B0604020202020204" pitchFamily="34" charset="0"/>
                <a:ea typeface="Helvetica Neue"/>
                <a:cs typeface="Arial" panose="020B0604020202020204" pitchFamily="34" charset="0"/>
                <a:sym typeface="Helvetica Neue"/>
              </a:rPr>
              <a:t>Chat with a Care Guide right from your phone and get your questions answered instantly</a:t>
            </a:r>
          </a:p>
          <a:p>
            <a:pPr marL="0" indent="0">
              <a:spcBef>
                <a:spcPts val="0"/>
              </a:spcBef>
              <a:spcAft>
                <a:spcPts val="400"/>
              </a:spcAft>
              <a:buNone/>
            </a:pPr>
            <a:endParaRPr lang="en-US" sz="18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1600"/>
              </a:spcAft>
              <a:buNone/>
            </a:pP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317" name="Google Shape;317;p41"/>
          <p:cNvSpPr txBox="1">
            <a:spLocks noGrp="1"/>
          </p:cNvSpPr>
          <p:nvPr>
            <p:ph type="body" idx="4294967295"/>
          </p:nvPr>
        </p:nvSpPr>
        <p:spPr>
          <a:xfrm>
            <a:off x="347737" y="2738436"/>
            <a:ext cx="3540125" cy="1820862"/>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400"/>
              </a:spcAft>
              <a:buClr>
                <a:schemeClr val="dk1"/>
              </a:buClr>
              <a:buSzPts val="1100"/>
              <a:buFont typeface="Arial"/>
              <a:buNone/>
            </a:pPr>
            <a:r>
              <a:rPr lang="en" sz="2000" b="1" dirty="0">
                <a:solidFill>
                  <a:schemeClr val="dk1"/>
                </a:solidFill>
                <a:latin typeface="Arial" panose="020B0604020202020204" pitchFamily="34" charset="0"/>
                <a:ea typeface="Helvetica Neue"/>
                <a:cs typeface="Arial" panose="020B0604020202020204" pitchFamily="34" charset="0"/>
                <a:sym typeface="Helvetica Neue"/>
              </a:rPr>
              <a:t>New for 2022</a:t>
            </a:r>
            <a:r>
              <a:rPr lang="en" sz="2000" dirty="0">
                <a:solidFill>
                  <a:schemeClr val="dk1"/>
                </a:solidFill>
                <a:latin typeface="Arial" panose="020B0604020202020204" pitchFamily="34" charset="0"/>
                <a:ea typeface="Helvetica Neue"/>
                <a:cs typeface="Arial" panose="020B0604020202020204" pitchFamily="34" charset="0"/>
                <a:sym typeface="Helvetica Neue"/>
              </a:rPr>
              <a:t>: </a:t>
            </a:r>
          </a:p>
          <a:p>
            <a:pPr marL="0" lvl="0" indent="0" algn="l" rtl="0">
              <a:lnSpc>
                <a:spcPct val="100000"/>
              </a:lnSpc>
              <a:spcBef>
                <a:spcPts val="0"/>
              </a:spcBef>
              <a:spcAft>
                <a:spcPts val="0"/>
              </a:spcAft>
              <a:buClr>
                <a:schemeClr val="dk1"/>
              </a:buClr>
              <a:buSzPts val="1100"/>
              <a:buFont typeface="Arial"/>
              <a:buNone/>
            </a:pPr>
            <a:r>
              <a:rPr lang="en" sz="2000" dirty="0">
                <a:solidFill>
                  <a:schemeClr val="dk1"/>
                </a:solidFill>
                <a:latin typeface="Arial" panose="020B0604020202020204" pitchFamily="34" charset="0"/>
                <a:ea typeface="Helvetica Neue"/>
                <a:cs typeface="Arial" panose="020B0604020202020204" pitchFamily="34" charset="0"/>
                <a:sym typeface="Helvetica Neue"/>
              </a:rPr>
              <a:t>We offer an easy-to-use app, to provide convenient care. It’s the kind of care you’re looking for and the kind of care that just makes sense.</a:t>
            </a:r>
            <a:endParaRPr sz="2000" dirty="0">
              <a:solidFill>
                <a:schemeClr val="dk1"/>
              </a:solidFill>
              <a:latin typeface="Arial" panose="020B0604020202020204" pitchFamily="34" charset="0"/>
              <a:ea typeface="Helvetica Neue"/>
              <a:cs typeface="Arial" panose="020B0604020202020204" pitchFamily="34" charset="0"/>
              <a:sym typeface="Helvetica Neue"/>
            </a:endParaRPr>
          </a:p>
        </p:txBody>
      </p:sp>
      <p:cxnSp>
        <p:nvCxnSpPr>
          <p:cNvPr id="318" name="Google Shape;318;p41"/>
          <p:cNvCxnSpPr>
            <a:cxnSpLocks/>
          </p:cNvCxnSpPr>
          <p:nvPr/>
        </p:nvCxnSpPr>
        <p:spPr>
          <a:xfrm>
            <a:off x="4313975" y="1828005"/>
            <a:ext cx="0" cy="3875211"/>
          </a:xfrm>
          <a:prstGeom prst="straightConnector1">
            <a:avLst/>
          </a:prstGeom>
          <a:noFill/>
          <a:ln w="9525" cap="flat" cmpd="sng">
            <a:solidFill>
              <a:srgbClr val="9E9E9E"/>
            </a:solidFill>
            <a:prstDash val="solid"/>
            <a:round/>
            <a:headEnd type="none" w="med" len="med"/>
            <a:tailEnd type="none" w="med" len="med"/>
          </a:ln>
        </p:spPr>
      </p:cxnSp>
    </p:spTree>
    <p:extLst>
      <p:ext uri="{BB962C8B-B14F-4D97-AF65-F5344CB8AC3E}">
        <p14:creationId xmlns:p14="http://schemas.microsoft.com/office/powerpoint/2010/main" val="52383589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different kind of customer service</a:t>
            </a:r>
            <a:endParaRPr dirty="0"/>
          </a:p>
          <a:p>
            <a:pPr marL="0" lvl="0" indent="0" algn="l" rtl="0">
              <a:spcBef>
                <a:spcPts val="0"/>
              </a:spcBef>
              <a:spcAft>
                <a:spcPts val="0"/>
              </a:spcAft>
              <a:buNone/>
            </a:pPr>
            <a:endParaRPr dirty="0"/>
          </a:p>
        </p:txBody>
      </p:sp>
      <p:sp>
        <p:nvSpPr>
          <p:cNvPr id="332" name="Google Shape;332;p42"/>
          <p:cNvSpPr txBox="1">
            <a:spLocks noGrp="1"/>
          </p:cNvSpPr>
          <p:nvPr>
            <p:ph type="subTitle" idx="4294967295"/>
          </p:nvPr>
        </p:nvSpPr>
        <p:spPr>
          <a:xfrm>
            <a:off x="649965" y="1913384"/>
            <a:ext cx="4272293" cy="330835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1800" b="1" dirty="0">
                <a:solidFill>
                  <a:schemeClr val="dk1"/>
                </a:solidFill>
                <a:latin typeface="Arial" panose="020B0604020202020204" pitchFamily="34" charset="0"/>
                <a:cs typeface="Arial" panose="020B0604020202020204" pitchFamily="34" charset="0"/>
              </a:rPr>
              <a:t>Your Care Guides have one job, to help you get the most out of the system.</a:t>
            </a:r>
            <a:endParaRPr sz="1800"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400"/>
              </a:spcAft>
              <a:buNone/>
            </a:pPr>
            <a:r>
              <a:rPr lang="en" sz="1800" b="1" dirty="0">
                <a:solidFill>
                  <a:schemeClr val="dk1"/>
                </a:solidFill>
                <a:latin typeface="Arial" panose="020B0604020202020204" pitchFamily="34" charset="0"/>
                <a:cs typeface="Arial" panose="020B0604020202020204" pitchFamily="34" charset="0"/>
              </a:rPr>
              <a:t>This year, each member will have their own team to:</a:t>
            </a:r>
            <a:endParaRPr sz="1800" b="1" dirty="0">
              <a:solidFill>
                <a:schemeClr val="dk1"/>
              </a:solidFill>
              <a:latin typeface="Arial" panose="020B0604020202020204" pitchFamily="34" charset="0"/>
              <a:cs typeface="Arial" panose="020B0604020202020204" pitchFamily="34" charset="0"/>
            </a:endParaRPr>
          </a:p>
          <a:p>
            <a:pPr marL="315913" lvl="0" indent="-315913" algn="l" rtl="0">
              <a:lnSpc>
                <a:spcPct val="100000"/>
              </a:lnSpc>
              <a:spcBef>
                <a:spcPts val="0"/>
              </a:spcBef>
              <a:spcAft>
                <a:spcPts val="400"/>
              </a:spcAft>
              <a:buClr>
                <a:schemeClr val="dk1"/>
              </a:buClr>
              <a:buSzPts val="1300"/>
              <a:buChar char="✓"/>
            </a:pPr>
            <a:r>
              <a:rPr lang="en" sz="1800" b="1" dirty="0">
                <a:solidFill>
                  <a:schemeClr val="dk1"/>
                </a:solidFill>
                <a:latin typeface="Arial" panose="020B0604020202020204" pitchFamily="34" charset="0"/>
                <a:cs typeface="Arial" panose="020B0604020202020204" pitchFamily="34" charset="0"/>
              </a:rPr>
              <a:t>Answer plan questions</a:t>
            </a:r>
            <a:endParaRPr sz="1800" b="1" dirty="0">
              <a:solidFill>
                <a:schemeClr val="dk1"/>
              </a:solidFill>
              <a:latin typeface="Arial" panose="020B0604020202020204" pitchFamily="34" charset="0"/>
              <a:cs typeface="Arial" panose="020B0604020202020204" pitchFamily="34" charset="0"/>
            </a:endParaRPr>
          </a:p>
          <a:p>
            <a:pPr marL="315913" lvl="0" indent="-315913" algn="l" rtl="0">
              <a:lnSpc>
                <a:spcPct val="100000"/>
              </a:lnSpc>
              <a:spcBef>
                <a:spcPts val="0"/>
              </a:spcBef>
              <a:spcAft>
                <a:spcPts val="400"/>
              </a:spcAft>
              <a:buClr>
                <a:schemeClr val="dk1"/>
              </a:buClr>
              <a:buSzPts val="1300"/>
              <a:buChar char="✓"/>
            </a:pPr>
            <a:r>
              <a:rPr lang="en" sz="1800" b="1" dirty="0">
                <a:solidFill>
                  <a:schemeClr val="dk1"/>
                </a:solidFill>
                <a:latin typeface="Arial" panose="020B0604020202020204" pitchFamily="34" charset="0"/>
                <a:cs typeface="Arial" panose="020B0604020202020204" pitchFamily="34" charset="0"/>
              </a:rPr>
              <a:t>Help with preparing for a procedure </a:t>
            </a:r>
            <a:endParaRPr sz="1800" b="1" dirty="0">
              <a:solidFill>
                <a:schemeClr val="dk1"/>
              </a:solidFill>
              <a:latin typeface="Arial" panose="020B0604020202020204" pitchFamily="34" charset="0"/>
              <a:cs typeface="Arial" panose="020B0604020202020204" pitchFamily="34" charset="0"/>
            </a:endParaRPr>
          </a:p>
          <a:p>
            <a:pPr marL="315913" lvl="0" indent="-315913" algn="l" rtl="0">
              <a:lnSpc>
                <a:spcPct val="100000"/>
              </a:lnSpc>
              <a:spcBef>
                <a:spcPts val="0"/>
              </a:spcBef>
              <a:spcAft>
                <a:spcPts val="400"/>
              </a:spcAft>
              <a:buClr>
                <a:schemeClr val="dk1"/>
              </a:buClr>
              <a:buSzPts val="1300"/>
              <a:buChar char="✓"/>
            </a:pPr>
            <a:r>
              <a:rPr lang="en" sz="1800" b="1" dirty="0">
                <a:solidFill>
                  <a:schemeClr val="dk1"/>
                </a:solidFill>
                <a:latin typeface="Arial" panose="020B0604020202020204" pitchFamily="34" charset="0"/>
                <a:cs typeface="Arial" panose="020B0604020202020204" pitchFamily="34" charset="0"/>
              </a:rPr>
              <a:t>Look for ways to help you save</a:t>
            </a:r>
            <a:endParaRPr sz="1800" b="1" dirty="0">
              <a:solidFill>
                <a:schemeClr val="dk1"/>
              </a:solidFill>
              <a:latin typeface="Arial" panose="020B0604020202020204" pitchFamily="34" charset="0"/>
              <a:cs typeface="Arial" panose="020B0604020202020204" pitchFamily="34" charset="0"/>
            </a:endParaRPr>
          </a:p>
          <a:p>
            <a:pPr marL="315913" lvl="0" indent="-315913" algn="l" rtl="0">
              <a:lnSpc>
                <a:spcPct val="100000"/>
              </a:lnSpc>
              <a:spcBef>
                <a:spcPts val="0"/>
              </a:spcBef>
              <a:spcAft>
                <a:spcPts val="400"/>
              </a:spcAft>
              <a:buClr>
                <a:schemeClr val="dk1"/>
              </a:buClr>
              <a:buSzPts val="1300"/>
              <a:buChar char="✓"/>
            </a:pPr>
            <a:r>
              <a:rPr lang="en" sz="1800" b="1" dirty="0">
                <a:solidFill>
                  <a:schemeClr val="dk1"/>
                </a:solidFill>
                <a:latin typeface="Arial" panose="020B0604020202020204" pitchFamily="34" charset="0"/>
                <a:cs typeface="Arial" panose="020B0604020202020204" pitchFamily="34" charset="0"/>
              </a:rPr>
              <a:t>Find in-network doctors and drugs</a:t>
            </a:r>
            <a:endParaRPr sz="1800" b="1" dirty="0">
              <a:solidFill>
                <a:schemeClr val="dk1"/>
              </a:solidFill>
              <a:latin typeface="Arial" panose="020B0604020202020204" pitchFamily="34" charset="0"/>
              <a:cs typeface="Arial" panose="020B0604020202020204" pitchFamily="34" charset="0"/>
            </a:endParaRPr>
          </a:p>
          <a:p>
            <a:pPr marL="315913" lvl="0" indent="-315913" algn="l" rtl="0">
              <a:lnSpc>
                <a:spcPct val="100000"/>
              </a:lnSpc>
              <a:spcBef>
                <a:spcPts val="0"/>
              </a:spcBef>
              <a:spcAft>
                <a:spcPts val="0"/>
              </a:spcAft>
              <a:buClr>
                <a:schemeClr val="dk1"/>
              </a:buClr>
              <a:buSzPts val="1300"/>
              <a:buChar char="✓"/>
            </a:pPr>
            <a:r>
              <a:rPr lang="en" sz="1800" b="1" dirty="0">
                <a:solidFill>
                  <a:schemeClr val="dk1"/>
                </a:solidFill>
                <a:latin typeface="Arial" panose="020B0604020202020204" pitchFamily="34" charset="0"/>
                <a:cs typeface="Arial" panose="020B0604020202020204" pitchFamily="34" charset="0"/>
              </a:rPr>
              <a:t>And more…</a:t>
            </a:r>
            <a:endParaRPr sz="1800" b="1" dirty="0">
              <a:solidFill>
                <a:schemeClr val="dk1"/>
              </a:solidFill>
              <a:latin typeface="Arial" panose="020B0604020202020204" pitchFamily="34" charset="0"/>
              <a:cs typeface="Arial" panose="020B0604020202020204" pitchFamily="34" charset="0"/>
            </a:endParaRPr>
          </a:p>
          <a:p>
            <a:pPr marL="0" lvl="0" indent="0" algn="l" rtl="0">
              <a:spcBef>
                <a:spcPts val="1600"/>
              </a:spcBef>
              <a:spcAft>
                <a:spcPts val="0"/>
              </a:spcAft>
              <a:buNone/>
            </a:pPr>
            <a:r>
              <a:rPr lang="en" sz="1800" b="1" dirty="0">
                <a:solidFill>
                  <a:schemeClr val="dk1"/>
                </a:solidFill>
                <a:latin typeface="Arial" panose="020B0604020202020204" pitchFamily="34" charset="0"/>
                <a:cs typeface="Arial" panose="020B0604020202020204" pitchFamily="34" charset="0"/>
              </a:rPr>
              <a:t>Your Care Team knows you and your history, so you won’t get transferred to five people to answer one simple question.</a:t>
            </a:r>
            <a:endParaRPr sz="1800" b="1" dirty="0">
              <a:solidFill>
                <a:schemeClr val="dk1"/>
              </a:solidFill>
              <a:latin typeface="Arial" panose="020B0604020202020204" pitchFamily="34" charset="0"/>
              <a:cs typeface="Arial" panose="020B0604020202020204" pitchFamily="34" charset="0"/>
            </a:endParaRPr>
          </a:p>
          <a:p>
            <a:pPr marL="0" lvl="0" indent="0" algn="l" rtl="0">
              <a:lnSpc>
                <a:spcPct val="150000"/>
              </a:lnSpc>
              <a:spcBef>
                <a:spcPts val="1600"/>
              </a:spcBef>
              <a:spcAft>
                <a:spcPts val="0"/>
              </a:spcAft>
              <a:buNone/>
            </a:pPr>
            <a:endParaRPr sz="1800" b="1" dirty="0">
              <a:solidFill>
                <a:schemeClr val="dk1"/>
              </a:solidFill>
              <a:latin typeface="Arial" panose="020B0604020202020204" pitchFamily="34" charset="0"/>
              <a:cs typeface="Arial" panose="020B0604020202020204" pitchFamily="34" charset="0"/>
            </a:endParaRPr>
          </a:p>
          <a:p>
            <a:pPr marL="0" lvl="0" indent="0" algn="l" rtl="0">
              <a:spcBef>
                <a:spcPts val="1600"/>
              </a:spcBef>
              <a:spcAft>
                <a:spcPts val="1600"/>
              </a:spcAft>
              <a:buNone/>
            </a:pPr>
            <a:endParaRPr sz="1800" b="1" dirty="0">
              <a:solidFill>
                <a:schemeClr val="dk1"/>
              </a:solidFill>
              <a:latin typeface="Arial" panose="020B0604020202020204" pitchFamily="34" charset="0"/>
              <a:cs typeface="Arial" panose="020B0604020202020204" pitchFamily="34" charset="0"/>
            </a:endParaRPr>
          </a:p>
        </p:txBody>
      </p:sp>
      <p:sp>
        <p:nvSpPr>
          <p:cNvPr id="334" name="Google Shape;334;p42"/>
          <p:cNvSpPr txBox="1">
            <a:spLocks noGrp="1"/>
          </p:cNvSpPr>
          <p:nvPr>
            <p:ph type="subTitle" idx="4294967295"/>
          </p:nvPr>
        </p:nvSpPr>
        <p:spPr>
          <a:xfrm>
            <a:off x="5279010" y="1913384"/>
            <a:ext cx="3514098" cy="3683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1800" b="1" dirty="0">
                <a:solidFill>
                  <a:schemeClr val="dk1"/>
                </a:solidFill>
                <a:latin typeface="Arial" panose="020B0604020202020204" pitchFamily="34" charset="0"/>
                <a:cs typeface="Arial" panose="020B0604020202020204" pitchFamily="34" charset="0"/>
              </a:rPr>
              <a:t>Some of the people you may get to know on a first name basis.</a:t>
            </a:r>
            <a:endParaRPr sz="1800" b="1" dirty="0">
              <a:solidFill>
                <a:schemeClr val="dk1"/>
              </a:solidFill>
              <a:latin typeface="Arial" panose="020B0604020202020204" pitchFamily="34" charset="0"/>
              <a:cs typeface="Arial" panose="020B0604020202020204" pitchFamily="34" charset="0"/>
            </a:endParaRPr>
          </a:p>
        </p:txBody>
      </p:sp>
      <p:sp>
        <p:nvSpPr>
          <p:cNvPr id="342" name="Google Shape;342;p42"/>
          <p:cNvSpPr txBox="1">
            <a:spLocks noGrp="1"/>
          </p:cNvSpPr>
          <p:nvPr>
            <p:ph type="subTitle" idx="4294967295"/>
          </p:nvPr>
        </p:nvSpPr>
        <p:spPr>
          <a:xfrm>
            <a:off x="7423209" y="5510722"/>
            <a:ext cx="830262" cy="230188"/>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1200" b="0" dirty="0">
                <a:latin typeface="Arial" panose="020B0604020202020204" pitchFamily="34" charset="0"/>
                <a:cs typeface="Arial" panose="020B0604020202020204" pitchFamily="34" charset="0"/>
              </a:rPr>
              <a:t>Care Guide</a:t>
            </a:r>
            <a:endParaRPr sz="1200" b="0" dirty="0">
              <a:latin typeface="Arial" panose="020B0604020202020204" pitchFamily="34" charset="0"/>
              <a:cs typeface="Arial" panose="020B0604020202020204" pitchFamily="34" charset="0"/>
            </a:endParaRPr>
          </a:p>
        </p:txBody>
      </p:sp>
      <p:sp>
        <p:nvSpPr>
          <p:cNvPr id="339" name="Google Shape;339;p42"/>
          <p:cNvSpPr txBox="1">
            <a:spLocks noGrp="1"/>
          </p:cNvSpPr>
          <p:nvPr>
            <p:ph type="body" idx="4294967295"/>
          </p:nvPr>
        </p:nvSpPr>
        <p:spPr>
          <a:xfrm>
            <a:off x="5616552" y="3878772"/>
            <a:ext cx="1350962" cy="231775"/>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1200" dirty="0">
                <a:latin typeface="Arial" panose="020B0604020202020204" pitchFamily="34" charset="0"/>
                <a:cs typeface="Arial" panose="020B0604020202020204" pitchFamily="34" charset="0"/>
              </a:rPr>
              <a:t>Licensed Nurse</a:t>
            </a:r>
            <a:endParaRPr sz="1200" dirty="0">
              <a:latin typeface="Arial" panose="020B0604020202020204" pitchFamily="34" charset="0"/>
              <a:cs typeface="Arial" panose="020B0604020202020204" pitchFamily="34" charset="0"/>
            </a:endParaRPr>
          </a:p>
        </p:txBody>
      </p:sp>
      <p:sp>
        <p:nvSpPr>
          <p:cNvPr id="340" name="Google Shape;340;p42"/>
          <p:cNvSpPr txBox="1">
            <a:spLocks noGrp="1"/>
          </p:cNvSpPr>
          <p:nvPr>
            <p:ph type="body" idx="4294967295"/>
          </p:nvPr>
        </p:nvSpPr>
        <p:spPr>
          <a:xfrm>
            <a:off x="7368934" y="3897822"/>
            <a:ext cx="830262" cy="230188"/>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1200" dirty="0">
                <a:latin typeface="Arial" panose="020B0604020202020204" pitchFamily="34" charset="0"/>
                <a:cs typeface="Arial" panose="020B0604020202020204" pitchFamily="34" charset="0"/>
              </a:rPr>
              <a:t>Care Guide</a:t>
            </a:r>
            <a:endParaRPr sz="1200" dirty="0">
              <a:latin typeface="Arial" panose="020B0604020202020204" pitchFamily="34" charset="0"/>
              <a:cs typeface="Arial" panose="020B0604020202020204" pitchFamily="34" charset="0"/>
            </a:endParaRPr>
          </a:p>
        </p:txBody>
      </p:sp>
      <p:sp>
        <p:nvSpPr>
          <p:cNvPr id="341" name="Google Shape;341;p42"/>
          <p:cNvSpPr txBox="1">
            <a:spLocks noGrp="1"/>
          </p:cNvSpPr>
          <p:nvPr>
            <p:ph type="body" idx="4294967295"/>
          </p:nvPr>
        </p:nvSpPr>
        <p:spPr>
          <a:xfrm>
            <a:off x="5876902" y="5490085"/>
            <a:ext cx="830262" cy="230187"/>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1200" dirty="0">
                <a:latin typeface="Arial" panose="020B0604020202020204" pitchFamily="34" charset="0"/>
                <a:cs typeface="Arial" panose="020B0604020202020204" pitchFamily="34" charset="0"/>
              </a:rPr>
              <a:t>Care Guide</a:t>
            </a:r>
            <a:endParaRPr sz="1200" dirty="0">
              <a:latin typeface="Arial" panose="020B0604020202020204" pitchFamily="34" charset="0"/>
              <a:cs typeface="Arial" panose="020B0604020202020204" pitchFamily="34" charset="0"/>
            </a:endParaRPr>
          </a:p>
        </p:txBody>
      </p:sp>
      <p:cxnSp>
        <p:nvCxnSpPr>
          <p:cNvPr id="333" name="Google Shape;333;p42"/>
          <p:cNvCxnSpPr>
            <a:cxnSpLocks/>
          </p:cNvCxnSpPr>
          <p:nvPr/>
        </p:nvCxnSpPr>
        <p:spPr>
          <a:xfrm flipH="1">
            <a:off x="5084756" y="1913384"/>
            <a:ext cx="13432" cy="3713338"/>
          </a:xfrm>
          <a:prstGeom prst="straightConnector1">
            <a:avLst/>
          </a:prstGeom>
          <a:noFill/>
          <a:ln w="9525" cap="flat" cmpd="sng">
            <a:solidFill>
              <a:srgbClr val="9E9E9E"/>
            </a:solidFill>
            <a:prstDash val="solid"/>
            <a:round/>
            <a:headEnd type="none" w="med" len="med"/>
            <a:tailEnd type="none" w="med" len="med"/>
          </a:ln>
        </p:spPr>
      </p:cxnSp>
      <p:pic>
        <p:nvPicPr>
          <p:cNvPr id="335" name="Google Shape;335;p42"/>
          <p:cNvPicPr preferRelativeResize="0"/>
          <p:nvPr/>
        </p:nvPicPr>
        <p:blipFill>
          <a:blip r:embed="rId4">
            <a:alphaModFix/>
          </a:blip>
          <a:stretch>
            <a:fillRect/>
          </a:stretch>
        </p:blipFill>
        <p:spPr>
          <a:xfrm>
            <a:off x="7180015" y="2555025"/>
            <a:ext cx="1208100" cy="1251300"/>
          </a:xfrm>
          <a:prstGeom prst="ellipse">
            <a:avLst/>
          </a:prstGeom>
          <a:noFill/>
          <a:ln w="28575" cap="flat" cmpd="sng">
            <a:solidFill>
              <a:srgbClr val="FCFAF6"/>
            </a:solidFill>
            <a:prstDash val="solid"/>
            <a:round/>
            <a:headEnd type="none" w="sm" len="sm"/>
            <a:tailEnd type="none" w="sm" len="sm"/>
          </a:ln>
        </p:spPr>
      </p:pic>
      <p:pic>
        <p:nvPicPr>
          <p:cNvPr id="336" name="Google Shape;336;p42"/>
          <p:cNvPicPr preferRelativeResize="0"/>
          <p:nvPr/>
        </p:nvPicPr>
        <p:blipFill rotWithShape="1">
          <a:blip r:embed="rId5">
            <a:alphaModFix/>
          </a:blip>
          <a:srcRect/>
          <a:stretch/>
        </p:blipFill>
        <p:spPr>
          <a:xfrm>
            <a:off x="5687983" y="2576611"/>
            <a:ext cx="1208100" cy="1208100"/>
          </a:xfrm>
          <a:prstGeom prst="ellipse">
            <a:avLst/>
          </a:prstGeom>
          <a:noFill/>
          <a:ln w="28575" cap="flat" cmpd="sng">
            <a:solidFill>
              <a:srgbClr val="FCFAF6"/>
            </a:solidFill>
            <a:prstDash val="solid"/>
            <a:round/>
            <a:headEnd type="none" w="sm" len="sm"/>
            <a:tailEnd type="none" w="sm" len="sm"/>
          </a:ln>
        </p:spPr>
      </p:pic>
      <p:pic>
        <p:nvPicPr>
          <p:cNvPr id="337" name="Google Shape;337;p42"/>
          <p:cNvPicPr preferRelativeResize="0"/>
          <p:nvPr/>
        </p:nvPicPr>
        <p:blipFill>
          <a:blip r:embed="rId6">
            <a:alphaModFix/>
          </a:blip>
          <a:stretch>
            <a:fillRect/>
          </a:stretch>
        </p:blipFill>
        <p:spPr>
          <a:xfrm>
            <a:off x="7234290" y="4225249"/>
            <a:ext cx="1208100" cy="1167300"/>
          </a:xfrm>
          <a:prstGeom prst="ellipse">
            <a:avLst/>
          </a:prstGeom>
          <a:noFill/>
          <a:ln w="28575" cap="flat" cmpd="sng">
            <a:solidFill>
              <a:srgbClr val="FCFAF6"/>
            </a:solidFill>
            <a:prstDash val="solid"/>
            <a:round/>
            <a:headEnd type="none" w="sm" len="sm"/>
            <a:tailEnd type="none" w="sm" len="sm"/>
          </a:ln>
        </p:spPr>
      </p:pic>
      <p:pic>
        <p:nvPicPr>
          <p:cNvPr id="338" name="Google Shape;338;p42"/>
          <p:cNvPicPr preferRelativeResize="0"/>
          <p:nvPr/>
        </p:nvPicPr>
        <p:blipFill>
          <a:blip r:embed="rId7">
            <a:alphaModFix/>
          </a:blip>
          <a:stretch>
            <a:fillRect/>
          </a:stretch>
        </p:blipFill>
        <p:spPr>
          <a:xfrm>
            <a:off x="5687983" y="4204852"/>
            <a:ext cx="1208100" cy="1208100"/>
          </a:xfrm>
          <a:prstGeom prst="ellipse">
            <a:avLst/>
          </a:prstGeom>
          <a:noFill/>
          <a:ln w="28575" cap="flat" cmpd="sng">
            <a:solidFill>
              <a:srgbClr val="FCFAF6"/>
            </a:solidFill>
            <a:prstDash val="solid"/>
            <a:round/>
            <a:headEnd type="none" w="sm" len="sm"/>
            <a:tailEnd type="none" w="sm" len="sm"/>
          </a:ln>
        </p:spPr>
      </p:pic>
    </p:spTree>
    <p:extLst>
      <p:ext uri="{BB962C8B-B14F-4D97-AF65-F5344CB8AC3E}">
        <p14:creationId xmlns:p14="http://schemas.microsoft.com/office/powerpoint/2010/main" val="379858275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3304903" y="424543"/>
            <a:ext cx="5744829" cy="97159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3200" dirty="0">
                <a:latin typeface="Arial" panose="020B0604020202020204" pitchFamily="34" charset="0"/>
                <a:cs typeface="Arial" panose="020B0604020202020204" pitchFamily="34" charset="0"/>
              </a:rPr>
              <a:t>The Oscar Health app makes accessing care simple</a:t>
            </a:r>
            <a:endParaRPr sz="3200" dirty="0">
              <a:latin typeface="Arial" panose="020B0604020202020204" pitchFamily="34" charset="0"/>
              <a:cs typeface="Arial" panose="020B0604020202020204" pitchFamily="34" charset="0"/>
            </a:endParaRPr>
          </a:p>
        </p:txBody>
      </p:sp>
      <p:sp>
        <p:nvSpPr>
          <p:cNvPr id="348" name="Google Shape;348;p43"/>
          <p:cNvSpPr txBox="1">
            <a:spLocks noGrp="1"/>
          </p:cNvSpPr>
          <p:nvPr>
            <p:ph type="subTitle" idx="4294967295"/>
          </p:nvPr>
        </p:nvSpPr>
        <p:spPr>
          <a:xfrm>
            <a:off x="3511509" y="4299681"/>
            <a:ext cx="1830388" cy="6223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1800" dirty="0">
                <a:solidFill>
                  <a:schemeClr val="dk1"/>
                </a:solidFill>
              </a:rPr>
              <a:t>Message or call Care Guides</a:t>
            </a:r>
            <a:endParaRPr sz="1800" dirty="0">
              <a:solidFill>
                <a:schemeClr val="dk1"/>
              </a:solidFill>
            </a:endParaRPr>
          </a:p>
        </p:txBody>
      </p:sp>
      <p:sp>
        <p:nvSpPr>
          <p:cNvPr id="350" name="Google Shape;350;p43"/>
          <p:cNvSpPr txBox="1">
            <a:spLocks noGrp="1"/>
          </p:cNvSpPr>
          <p:nvPr>
            <p:ph type="subTitle" idx="4294967295"/>
          </p:nvPr>
        </p:nvSpPr>
        <p:spPr>
          <a:xfrm>
            <a:off x="6796943" y="3062890"/>
            <a:ext cx="2079625" cy="542925"/>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1800" dirty="0">
                <a:solidFill>
                  <a:schemeClr val="dk1"/>
                </a:solidFill>
                <a:latin typeface="Arial" panose="020B0604020202020204" pitchFamily="34" charset="0"/>
                <a:cs typeface="Arial" panose="020B0604020202020204" pitchFamily="34" charset="0"/>
              </a:rPr>
              <a:t>Access your digital member ID card</a:t>
            </a:r>
            <a:endParaRPr sz="1800" dirty="0">
              <a:solidFill>
                <a:schemeClr val="dk1"/>
              </a:solidFill>
              <a:latin typeface="Arial" panose="020B0604020202020204" pitchFamily="34" charset="0"/>
              <a:cs typeface="Arial" panose="020B0604020202020204" pitchFamily="34" charset="0"/>
            </a:endParaRPr>
          </a:p>
        </p:txBody>
      </p:sp>
      <p:sp>
        <p:nvSpPr>
          <p:cNvPr id="359" name="Google Shape;359;p43"/>
          <p:cNvSpPr txBox="1">
            <a:spLocks noGrp="1"/>
          </p:cNvSpPr>
          <p:nvPr>
            <p:ph type="subTitle" idx="4294967295"/>
          </p:nvPr>
        </p:nvSpPr>
        <p:spPr>
          <a:xfrm>
            <a:off x="6680847" y="4421535"/>
            <a:ext cx="2195721" cy="75236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dirty="0">
                <a:solidFill>
                  <a:schemeClr val="dk1"/>
                </a:solidFill>
                <a:latin typeface="Arial" panose="020B0604020202020204" pitchFamily="34" charset="0"/>
                <a:cs typeface="Arial" panose="020B0604020202020204" pitchFamily="34" charset="0"/>
              </a:rPr>
              <a:t>Search for in-network doctors and facilities</a:t>
            </a:r>
            <a:endParaRPr sz="1800" dirty="0">
              <a:solidFill>
                <a:schemeClr val="dk1"/>
              </a:solidFill>
              <a:latin typeface="Arial" panose="020B0604020202020204" pitchFamily="34" charset="0"/>
              <a:cs typeface="Arial" panose="020B0604020202020204" pitchFamily="34" charset="0"/>
            </a:endParaRPr>
          </a:p>
        </p:txBody>
      </p:sp>
      <p:sp>
        <p:nvSpPr>
          <p:cNvPr id="361" name="Google Shape;361;p43"/>
          <p:cNvSpPr txBox="1">
            <a:spLocks noGrp="1"/>
          </p:cNvSpPr>
          <p:nvPr>
            <p:ph type="subTitle" idx="4294967295"/>
          </p:nvPr>
        </p:nvSpPr>
        <p:spPr>
          <a:xfrm>
            <a:off x="3470315" y="3001963"/>
            <a:ext cx="2079625" cy="542925"/>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1800" dirty="0">
                <a:solidFill>
                  <a:schemeClr val="dk1"/>
                </a:solidFill>
                <a:latin typeface="Arial" panose="020B0604020202020204" pitchFamily="34" charset="0"/>
                <a:cs typeface="Arial" panose="020B0604020202020204" pitchFamily="34" charset="0"/>
              </a:rPr>
              <a:t>See claims, lab results and plan details whenever</a:t>
            </a:r>
            <a:endParaRPr sz="1800" dirty="0">
              <a:solidFill>
                <a:schemeClr val="dk1"/>
              </a:solidFill>
              <a:latin typeface="Arial" panose="020B0604020202020204" pitchFamily="34" charset="0"/>
              <a:cs typeface="Arial" panose="020B0604020202020204" pitchFamily="34" charset="0"/>
            </a:endParaRPr>
          </a:p>
        </p:txBody>
      </p:sp>
      <p:sp>
        <p:nvSpPr>
          <p:cNvPr id="362" name="Google Shape;362;p43"/>
          <p:cNvSpPr txBox="1">
            <a:spLocks noGrp="1"/>
          </p:cNvSpPr>
          <p:nvPr>
            <p:ph type="subTitle" idx="4294967295"/>
          </p:nvPr>
        </p:nvSpPr>
        <p:spPr>
          <a:xfrm>
            <a:off x="710885" y="1982058"/>
            <a:ext cx="6878638" cy="265112"/>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2000" dirty="0">
                <a:solidFill>
                  <a:schemeClr val="dk1"/>
                </a:solidFill>
                <a:latin typeface="Arial" panose="020B0604020202020204" pitchFamily="34" charset="0"/>
                <a:cs typeface="Arial" panose="020B0604020202020204" pitchFamily="34" charset="0"/>
              </a:rPr>
              <a:t>Available through the mobile app or any desktop computer</a:t>
            </a:r>
            <a:endParaRPr sz="2000" dirty="0">
              <a:solidFill>
                <a:schemeClr val="dk1"/>
              </a:solidFill>
              <a:latin typeface="Arial" panose="020B0604020202020204" pitchFamily="34" charset="0"/>
              <a:cs typeface="Arial" panose="020B0604020202020204" pitchFamily="34" charset="0"/>
            </a:endParaRPr>
          </a:p>
        </p:txBody>
      </p:sp>
      <p:pic>
        <p:nvPicPr>
          <p:cNvPr id="351" name="Google Shape;351;p43"/>
          <p:cNvPicPr preferRelativeResize="0"/>
          <p:nvPr/>
        </p:nvPicPr>
        <p:blipFill>
          <a:blip r:embed="rId4">
            <a:alphaModFix/>
          </a:blip>
          <a:stretch>
            <a:fillRect/>
          </a:stretch>
        </p:blipFill>
        <p:spPr>
          <a:xfrm>
            <a:off x="2406733" y="4219149"/>
            <a:ext cx="819899" cy="783363"/>
          </a:xfrm>
          <a:prstGeom prst="rect">
            <a:avLst/>
          </a:prstGeom>
          <a:noFill/>
          <a:ln>
            <a:noFill/>
          </a:ln>
        </p:spPr>
      </p:pic>
      <p:pic>
        <p:nvPicPr>
          <p:cNvPr id="353" name="Google Shape;353;p43"/>
          <p:cNvPicPr preferRelativeResize="0"/>
          <p:nvPr/>
        </p:nvPicPr>
        <p:blipFill>
          <a:blip r:embed="rId5">
            <a:alphaModFix/>
          </a:blip>
          <a:stretch>
            <a:fillRect/>
          </a:stretch>
        </p:blipFill>
        <p:spPr>
          <a:xfrm>
            <a:off x="5680822" y="2992496"/>
            <a:ext cx="816526" cy="816526"/>
          </a:xfrm>
          <a:prstGeom prst="rect">
            <a:avLst/>
          </a:prstGeom>
          <a:noFill/>
          <a:ln>
            <a:noFill/>
          </a:ln>
        </p:spPr>
      </p:pic>
      <p:grpSp>
        <p:nvGrpSpPr>
          <p:cNvPr id="354" name="Google Shape;354;p43"/>
          <p:cNvGrpSpPr/>
          <p:nvPr/>
        </p:nvGrpSpPr>
        <p:grpSpPr>
          <a:xfrm>
            <a:off x="390117" y="2563451"/>
            <a:ext cx="1967902" cy="2997102"/>
            <a:chOff x="119925" y="1041550"/>
            <a:chExt cx="2254700" cy="3280900"/>
          </a:xfrm>
        </p:grpSpPr>
        <p:sp>
          <p:nvSpPr>
            <p:cNvPr id="355" name="Google Shape;355;p43"/>
            <p:cNvSpPr/>
            <p:nvPr/>
          </p:nvSpPr>
          <p:spPr>
            <a:xfrm>
              <a:off x="530688" y="1126801"/>
              <a:ext cx="1457400" cy="299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356" name="Google Shape;356;p43"/>
            <p:cNvPicPr preferRelativeResize="0"/>
            <p:nvPr/>
          </p:nvPicPr>
          <p:blipFill>
            <a:blip r:embed="rId6">
              <a:alphaModFix/>
            </a:blip>
            <a:stretch>
              <a:fillRect/>
            </a:stretch>
          </p:blipFill>
          <p:spPr>
            <a:xfrm>
              <a:off x="562275" y="1124400"/>
              <a:ext cx="1384366" cy="2997583"/>
            </a:xfrm>
            <a:prstGeom prst="rect">
              <a:avLst/>
            </a:prstGeom>
            <a:noFill/>
            <a:ln>
              <a:noFill/>
            </a:ln>
          </p:spPr>
        </p:pic>
        <p:pic>
          <p:nvPicPr>
            <p:cNvPr id="357" name="Google Shape;357;p43"/>
            <p:cNvPicPr preferRelativeResize="0"/>
            <p:nvPr/>
          </p:nvPicPr>
          <p:blipFill>
            <a:blip r:embed="rId7">
              <a:alphaModFix/>
            </a:blip>
            <a:stretch>
              <a:fillRect/>
            </a:stretch>
          </p:blipFill>
          <p:spPr>
            <a:xfrm>
              <a:off x="119925" y="1041550"/>
              <a:ext cx="2254700" cy="3280900"/>
            </a:xfrm>
            <a:prstGeom prst="rect">
              <a:avLst/>
            </a:prstGeom>
            <a:noFill/>
            <a:ln>
              <a:noFill/>
            </a:ln>
          </p:spPr>
        </p:pic>
      </p:grpSp>
      <p:pic>
        <p:nvPicPr>
          <p:cNvPr id="358" name="Google Shape;358;p43"/>
          <p:cNvPicPr preferRelativeResize="0"/>
          <p:nvPr/>
        </p:nvPicPr>
        <p:blipFill>
          <a:blip r:embed="rId8">
            <a:alphaModFix/>
          </a:blip>
          <a:stretch>
            <a:fillRect/>
          </a:stretch>
        </p:blipFill>
        <p:spPr>
          <a:xfrm>
            <a:off x="5679266" y="4202158"/>
            <a:ext cx="816524" cy="817346"/>
          </a:xfrm>
          <a:prstGeom prst="rect">
            <a:avLst/>
          </a:prstGeom>
          <a:noFill/>
          <a:ln>
            <a:noFill/>
          </a:ln>
        </p:spPr>
      </p:pic>
      <p:pic>
        <p:nvPicPr>
          <p:cNvPr id="360" name="Google Shape;360;p43"/>
          <p:cNvPicPr preferRelativeResize="0"/>
          <p:nvPr/>
        </p:nvPicPr>
        <p:blipFill>
          <a:blip r:embed="rId9">
            <a:alphaModFix/>
          </a:blip>
          <a:stretch>
            <a:fillRect/>
          </a:stretch>
        </p:blipFill>
        <p:spPr>
          <a:xfrm>
            <a:off x="2406790" y="2956187"/>
            <a:ext cx="816526" cy="816560"/>
          </a:xfrm>
          <a:prstGeom prst="rect">
            <a:avLst/>
          </a:prstGeom>
          <a:noFill/>
          <a:ln>
            <a:noFill/>
          </a:ln>
        </p:spPr>
      </p:pic>
    </p:spTree>
    <p:extLst>
      <p:ext uri="{BB962C8B-B14F-4D97-AF65-F5344CB8AC3E}">
        <p14:creationId xmlns:p14="http://schemas.microsoft.com/office/powerpoint/2010/main" val="158184745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485C3A-97E8-438D-927A-D4F3B684A0E8}"/>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Extra Help</a:t>
            </a:r>
          </a:p>
        </p:txBody>
      </p:sp>
      <p:sp>
        <p:nvSpPr>
          <p:cNvPr id="7" name="Content Placeholder 2">
            <a:extLst>
              <a:ext uri="{FF2B5EF4-FFF2-40B4-BE49-F238E27FC236}">
                <a16:creationId xmlns:a16="http://schemas.microsoft.com/office/drawing/2014/main" id="{BCEE6908-DED9-49B4-B7E3-24EC710D895E}"/>
              </a:ext>
            </a:extLst>
          </p:cNvPr>
          <p:cNvSpPr txBox="1">
            <a:spLocks/>
          </p:cNvSpPr>
          <p:nvPr/>
        </p:nvSpPr>
        <p:spPr>
          <a:xfrm>
            <a:off x="339273" y="2258007"/>
            <a:ext cx="3695699" cy="225282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400" b="1" dirty="0"/>
              <a:t>Medicare Part D Low-Income Subsidy (LIS)</a:t>
            </a:r>
          </a:p>
          <a:p>
            <a:pPr>
              <a:lnSpc>
                <a:spcPct val="100000"/>
              </a:lnSpc>
              <a:buFont typeface="Wingdings" pitchFamily="2" charset="2"/>
              <a:buChar char="§"/>
              <a:defRPr/>
            </a:pPr>
            <a:r>
              <a:rPr lang="en-US" sz="2400" dirty="0"/>
              <a:t>“Extra Help” to pay for your prescription drug costs and be exempt from the Coverage Gap</a:t>
            </a:r>
          </a:p>
          <a:p>
            <a:pPr marL="0" indent="0">
              <a:lnSpc>
                <a:spcPct val="100000"/>
              </a:lnSpc>
              <a:buNone/>
              <a:defRPr/>
            </a:pPr>
            <a:endParaRPr lang="en-US" sz="2400" dirty="0"/>
          </a:p>
          <a:p>
            <a:pPr>
              <a:lnSpc>
                <a:spcPct val="100000"/>
              </a:lnSpc>
              <a:buFont typeface="Wingdings" pitchFamily="2" charset="2"/>
              <a:buChar char="§"/>
              <a:defRPr/>
            </a:pPr>
            <a:endParaRPr lang="en-US" sz="2400" dirty="0"/>
          </a:p>
        </p:txBody>
      </p:sp>
      <p:sp>
        <p:nvSpPr>
          <p:cNvPr id="8" name="Content Placeholder 2">
            <a:extLst>
              <a:ext uri="{FF2B5EF4-FFF2-40B4-BE49-F238E27FC236}">
                <a16:creationId xmlns:a16="http://schemas.microsoft.com/office/drawing/2014/main" id="{787CFCC6-71A5-4540-B2BE-357745AEFCD7}"/>
              </a:ext>
            </a:extLst>
          </p:cNvPr>
          <p:cNvSpPr txBox="1">
            <a:spLocks/>
          </p:cNvSpPr>
          <p:nvPr/>
        </p:nvSpPr>
        <p:spPr>
          <a:xfrm>
            <a:off x="4448545" y="2258007"/>
            <a:ext cx="4695455" cy="2633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400" b="1" dirty="0"/>
              <a:t>Medicare Savings Program (MSP)</a:t>
            </a:r>
          </a:p>
          <a:p>
            <a:pPr>
              <a:lnSpc>
                <a:spcPct val="100000"/>
              </a:lnSpc>
              <a:buFont typeface="Wingdings" pitchFamily="2" charset="2"/>
              <a:buChar char="§"/>
              <a:defRPr/>
            </a:pPr>
            <a:r>
              <a:rPr lang="en-US" sz="2400" dirty="0"/>
              <a:t>Assists with paying for Part A and/or Part B premiums</a:t>
            </a:r>
          </a:p>
          <a:p>
            <a:pPr>
              <a:lnSpc>
                <a:spcPct val="100000"/>
              </a:lnSpc>
              <a:buFont typeface="Wingdings" pitchFamily="2" charset="2"/>
              <a:buChar char="§"/>
              <a:defRPr/>
            </a:pPr>
            <a:r>
              <a:rPr lang="en-US" sz="2400" dirty="0"/>
              <a:t>May also help pay deductible, copays and coinsurance</a:t>
            </a:r>
          </a:p>
        </p:txBody>
      </p:sp>
    </p:spTree>
    <p:extLst>
      <p:ext uri="{BB962C8B-B14F-4D97-AF65-F5344CB8AC3E}">
        <p14:creationId xmlns:p14="http://schemas.microsoft.com/office/powerpoint/2010/main" val="353064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FD635B-BB74-4588-A7C6-44138195DE49}"/>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Important Numbers</a:t>
            </a:r>
          </a:p>
        </p:txBody>
      </p:sp>
      <p:sp>
        <p:nvSpPr>
          <p:cNvPr id="7" name="Content Placeholder 2">
            <a:extLst>
              <a:ext uri="{FF2B5EF4-FFF2-40B4-BE49-F238E27FC236}">
                <a16:creationId xmlns:a16="http://schemas.microsoft.com/office/drawing/2014/main" id="{962378E2-3112-492D-9C34-FE16C95843B4}"/>
              </a:ext>
            </a:extLst>
          </p:cNvPr>
          <p:cNvSpPr>
            <a:spLocks noGrp="1"/>
          </p:cNvSpPr>
          <p:nvPr>
            <p:ph idx="1"/>
          </p:nvPr>
        </p:nvSpPr>
        <p:spPr>
          <a:xfrm>
            <a:off x="370981" y="2152261"/>
            <a:ext cx="5059177" cy="3014825"/>
          </a:xfrm>
        </p:spPr>
        <p:txBody>
          <a:bodyPr anchor="t">
            <a:noAutofit/>
          </a:bodyPr>
          <a:lstStyle/>
          <a:p>
            <a:pPr marL="0" indent="0">
              <a:lnSpc>
                <a:spcPct val="100000"/>
              </a:lnSpc>
              <a:buFont typeface="Arial" pitchFamily="34" charset="0"/>
              <a:buNone/>
              <a:defRPr/>
            </a:pPr>
            <a:r>
              <a:rPr lang="en-US" sz="1900" b="1" dirty="0"/>
              <a:t>Medicare</a:t>
            </a:r>
          </a:p>
          <a:p>
            <a:pPr>
              <a:lnSpc>
                <a:spcPct val="100000"/>
              </a:lnSpc>
              <a:buFont typeface="Wingdings" pitchFamily="2" charset="2"/>
              <a:buChar char="§"/>
              <a:defRPr/>
            </a:pPr>
            <a:r>
              <a:rPr lang="en-US" sz="1900" dirty="0"/>
              <a:t>1-800-MEDICARE (1-800-633-4227) </a:t>
            </a:r>
            <a:br>
              <a:rPr lang="en-US" sz="1900" dirty="0"/>
            </a:br>
            <a:r>
              <a:rPr lang="en-US" sz="1900" dirty="0"/>
              <a:t>TDD/TTY 1-877-486-2048</a:t>
            </a:r>
            <a:br>
              <a:rPr lang="en-US" sz="1900" dirty="0"/>
            </a:br>
            <a:r>
              <a:rPr lang="en-US" sz="1900" dirty="0"/>
              <a:t>24 hours a day/seven days a week</a:t>
            </a:r>
          </a:p>
          <a:p>
            <a:pPr marL="0" indent="0">
              <a:lnSpc>
                <a:spcPct val="100000"/>
              </a:lnSpc>
              <a:buFont typeface="Arial" pitchFamily="34" charset="0"/>
              <a:buNone/>
              <a:defRPr/>
            </a:pPr>
            <a:br>
              <a:rPr lang="en-US" sz="1900" b="1" dirty="0"/>
            </a:br>
            <a:br>
              <a:rPr lang="en-US" sz="1900" b="1" dirty="0"/>
            </a:br>
            <a:r>
              <a:rPr lang="en-US" sz="1900" b="1" dirty="0"/>
              <a:t>Social Security</a:t>
            </a:r>
          </a:p>
          <a:p>
            <a:pPr>
              <a:lnSpc>
                <a:spcPct val="100000"/>
              </a:lnSpc>
              <a:buFont typeface="Wingdings" pitchFamily="2" charset="2"/>
              <a:buChar char="§"/>
              <a:defRPr/>
            </a:pPr>
            <a:r>
              <a:rPr lang="en-US" sz="1900" dirty="0"/>
              <a:t>1-800-772-1213</a:t>
            </a:r>
            <a:br>
              <a:rPr lang="en-US" sz="1900" dirty="0"/>
            </a:br>
            <a:r>
              <a:rPr lang="en-US" sz="1900" dirty="0"/>
              <a:t>TDD/TTY 1-800-325-0778</a:t>
            </a:r>
            <a:br>
              <a:rPr lang="en-US" sz="1900" dirty="0"/>
            </a:br>
            <a:r>
              <a:rPr lang="en-US" sz="1900" dirty="0"/>
              <a:t>Monday through Friday</a:t>
            </a:r>
            <a:br>
              <a:rPr lang="en-US" sz="1900" dirty="0"/>
            </a:br>
            <a:r>
              <a:rPr lang="en-US" sz="1900" dirty="0"/>
              <a:t>7am to 7pm</a:t>
            </a:r>
          </a:p>
        </p:txBody>
      </p:sp>
      <p:sp>
        <p:nvSpPr>
          <p:cNvPr id="9" name="Content Placeholder 2">
            <a:extLst>
              <a:ext uri="{FF2B5EF4-FFF2-40B4-BE49-F238E27FC236}">
                <a16:creationId xmlns:a16="http://schemas.microsoft.com/office/drawing/2014/main" id="{5C2C16CD-8F6D-425C-AAB1-FAECED1EB656}"/>
              </a:ext>
            </a:extLst>
          </p:cNvPr>
          <p:cNvSpPr txBox="1">
            <a:spLocks/>
          </p:cNvSpPr>
          <p:nvPr/>
        </p:nvSpPr>
        <p:spPr>
          <a:xfrm>
            <a:off x="5321300" y="2979575"/>
            <a:ext cx="3543299" cy="357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itchFamily="34" charset="0"/>
              <a:buNone/>
              <a:defRPr/>
            </a:pPr>
            <a:r>
              <a:rPr lang="en-US" sz="1900" b="1" dirty="0"/>
              <a:t>Medicaid</a:t>
            </a:r>
          </a:p>
          <a:p>
            <a:pPr>
              <a:lnSpc>
                <a:spcPct val="100000"/>
              </a:lnSpc>
              <a:buFont typeface="Wingdings" pitchFamily="2" charset="2"/>
              <a:buChar char="§"/>
              <a:defRPr/>
            </a:pPr>
            <a:r>
              <a:rPr lang="en-US" sz="1900" dirty="0"/>
              <a:t>1-866-762-2237 </a:t>
            </a:r>
            <a:br>
              <a:rPr lang="en-US" sz="1900" dirty="0"/>
            </a:br>
            <a:r>
              <a:rPr lang="en-US" sz="1900" dirty="0"/>
              <a:t>TDD/TTY 1-800-955-8771</a:t>
            </a:r>
            <a:br>
              <a:rPr lang="en-US" sz="1900" dirty="0"/>
            </a:br>
            <a:r>
              <a:rPr lang="en-US" sz="1900" dirty="0"/>
              <a:t>Monday through Friday</a:t>
            </a:r>
            <a:br>
              <a:rPr lang="en-US" sz="1900" dirty="0"/>
            </a:br>
            <a:r>
              <a:rPr lang="en-US" sz="1900" dirty="0"/>
              <a:t>8am to 5pm</a:t>
            </a:r>
          </a:p>
          <a:p>
            <a:pPr marL="0" indent="0">
              <a:lnSpc>
                <a:spcPct val="100000"/>
              </a:lnSpc>
              <a:buFont typeface="Arial" pitchFamily="34" charset="0"/>
              <a:buNone/>
              <a:defRPr/>
            </a:pPr>
            <a:br>
              <a:rPr lang="en-US" sz="1900" b="1" dirty="0"/>
            </a:br>
            <a:endParaRPr lang="en-US" sz="1900" dirty="0"/>
          </a:p>
        </p:txBody>
      </p:sp>
    </p:spTree>
    <p:extLst>
      <p:ext uri="{BB962C8B-B14F-4D97-AF65-F5344CB8AC3E}">
        <p14:creationId xmlns:p14="http://schemas.microsoft.com/office/powerpoint/2010/main" val="107715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A1AA58-2D24-41DD-B195-B6BCDC4020D8}"/>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Do You Have</a:t>
            </a:r>
            <a:br>
              <a:rPr lang="en-US" sz="3500" dirty="0"/>
            </a:br>
            <a:r>
              <a:rPr lang="en-US" sz="3500" dirty="0"/>
              <a:t>Other Insurance?</a:t>
            </a:r>
          </a:p>
        </p:txBody>
      </p:sp>
      <p:sp>
        <p:nvSpPr>
          <p:cNvPr id="15" name="Content Placeholder 2">
            <a:extLst>
              <a:ext uri="{FF2B5EF4-FFF2-40B4-BE49-F238E27FC236}">
                <a16:creationId xmlns:a16="http://schemas.microsoft.com/office/drawing/2014/main" id="{7E149DE3-5135-4376-A907-0D21F911182E}"/>
              </a:ext>
            </a:extLst>
          </p:cNvPr>
          <p:cNvSpPr txBox="1">
            <a:spLocks/>
          </p:cNvSpPr>
          <p:nvPr/>
        </p:nvSpPr>
        <p:spPr>
          <a:xfrm>
            <a:off x="262123" y="1836575"/>
            <a:ext cx="8335777"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000" b="1" dirty="0"/>
              <a:t>If you currently have health coverage from an employer or union, joining a plan could:</a:t>
            </a:r>
          </a:p>
          <a:p>
            <a:pPr>
              <a:lnSpc>
                <a:spcPct val="100000"/>
              </a:lnSpc>
              <a:buFont typeface="Wingdings" pitchFamily="2" charset="2"/>
              <a:buChar char="§"/>
              <a:defRPr/>
            </a:pPr>
            <a:r>
              <a:rPr lang="en-US" sz="2000" dirty="0"/>
              <a:t>Affect your employer or union health benefits, including prescription drug coverage </a:t>
            </a:r>
          </a:p>
          <a:p>
            <a:pPr>
              <a:lnSpc>
                <a:spcPct val="100000"/>
              </a:lnSpc>
              <a:buFont typeface="Wingdings" pitchFamily="2" charset="2"/>
              <a:buChar char="§"/>
              <a:defRPr/>
            </a:pPr>
            <a:r>
              <a:rPr lang="en-US" sz="2000" dirty="0"/>
              <a:t>Cause loss of your employer or union coverage</a:t>
            </a:r>
          </a:p>
          <a:p>
            <a:pPr marL="0" indent="0">
              <a:lnSpc>
                <a:spcPct val="100000"/>
              </a:lnSpc>
              <a:buNone/>
              <a:defRPr/>
            </a:pPr>
            <a:r>
              <a:rPr lang="en-US" sz="2000" b="1" dirty="0">
                <a:latin typeface="Arial" panose="020B0604020202020204" pitchFamily="34" charset="0"/>
                <a:cs typeface="Arial" panose="020B0604020202020204" pitchFamily="34" charset="0"/>
              </a:rPr>
              <a:t>Important</a:t>
            </a:r>
          </a:p>
          <a:p>
            <a:pPr>
              <a:lnSpc>
                <a:spcPct val="100000"/>
              </a:lnSpc>
              <a:defRPr/>
            </a:pPr>
            <a:r>
              <a:rPr lang="en-US" sz="2000" dirty="0">
                <a:latin typeface="Arial" panose="020B0604020202020204" pitchFamily="34" charset="0"/>
                <a:cs typeface="Arial" panose="020B0604020202020204" pitchFamily="34" charset="0"/>
              </a:rPr>
              <a:t>Read the communications your employer or union sends. If you have questions, visit their website, or contact the office listed in their communications. If there isn’t any information on whom to contact, your benefits administrator or the office that answers questions about your coverage can help.</a:t>
            </a:r>
            <a:endParaRPr lang="en-US" sz="2000" dirty="0"/>
          </a:p>
        </p:txBody>
      </p:sp>
    </p:spTree>
    <p:extLst>
      <p:ext uri="{BB962C8B-B14F-4D97-AF65-F5344CB8AC3E}">
        <p14:creationId xmlns:p14="http://schemas.microsoft.com/office/powerpoint/2010/main" val="2980220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DF2DF0-7714-4A8D-93C6-B5D318E63AD7}"/>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Contact Information</a:t>
            </a:r>
          </a:p>
        </p:txBody>
      </p:sp>
      <p:sp>
        <p:nvSpPr>
          <p:cNvPr id="6" name="Content Placeholder 2">
            <a:extLst>
              <a:ext uri="{FF2B5EF4-FFF2-40B4-BE49-F238E27FC236}">
                <a16:creationId xmlns:a16="http://schemas.microsoft.com/office/drawing/2014/main" id="{FEBC38AB-7955-4239-A3BE-F7AA17E92189}"/>
              </a:ext>
            </a:extLst>
          </p:cNvPr>
          <p:cNvSpPr txBox="1">
            <a:spLocks/>
          </p:cNvSpPr>
          <p:nvPr/>
        </p:nvSpPr>
        <p:spPr>
          <a:xfrm>
            <a:off x="469901" y="1836575"/>
            <a:ext cx="4102099" cy="12622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1800" b="1" dirty="0"/>
              <a:t>Customer Service</a:t>
            </a:r>
          </a:p>
          <a:p>
            <a:pPr>
              <a:lnSpc>
                <a:spcPct val="100000"/>
              </a:lnSpc>
              <a:buFont typeface="Wingdings" pitchFamily="2" charset="2"/>
              <a:buChar char="§"/>
              <a:defRPr/>
            </a:pPr>
            <a:r>
              <a:rPr lang="en-US" sz="1800" dirty="0"/>
              <a:t>1-877-535-8278 (toll-free)    </a:t>
            </a:r>
          </a:p>
          <a:p>
            <a:pPr>
              <a:lnSpc>
                <a:spcPct val="100000"/>
              </a:lnSpc>
              <a:buFont typeface="Wingdings" pitchFamily="2" charset="2"/>
              <a:buChar char="§"/>
              <a:defRPr/>
            </a:pPr>
            <a:r>
              <a:rPr lang="en-US" sz="1800" dirty="0"/>
              <a:t>1-800-955-8771 (TDD/TTY Relay)</a:t>
            </a:r>
          </a:p>
        </p:txBody>
      </p:sp>
      <p:sp>
        <p:nvSpPr>
          <p:cNvPr id="7" name="Content Placeholder 2">
            <a:extLst>
              <a:ext uri="{FF2B5EF4-FFF2-40B4-BE49-F238E27FC236}">
                <a16:creationId xmlns:a16="http://schemas.microsoft.com/office/drawing/2014/main" id="{31F3F784-F7C7-431E-AC8F-27FF1CA78DEA}"/>
              </a:ext>
            </a:extLst>
          </p:cNvPr>
          <p:cNvSpPr txBox="1">
            <a:spLocks/>
          </p:cNvSpPr>
          <p:nvPr/>
        </p:nvSpPr>
        <p:spPr>
          <a:xfrm>
            <a:off x="4448545" y="1836575"/>
            <a:ext cx="3971555" cy="2252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1800" b="1" dirty="0"/>
              <a:t>Website</a:t>
            </a:r>
          </a:p>
          <a:p>
            <a:pPr>
              <a:lnSpc>
                <a:spcPct val="100000"/>
              </a:lnSpc>
              <a:buFont typeface="Wingdings" pitchFamily="2" charset="2"/>
              <a:buChar char="§"/>
              <a:defRPr/>
            </a:pPr>
            <a:r>
              <a:rPr lang="en-US" sz="1800" dirty="0"/>
              <a:t>myAHplan.com</a:t>
            </a:r>
          </a:p>
        </p:txBody>
      </p:sp>
      <p:grpSp>
        <p:nvGrpSpPr>
          <p:cNvPr id="10" name="Graphic 2">
            <a:extLst>
              <a:ext uri="{FF2B5EF4-FFF2-40B4-BE49-F238E27FC236}">
                <a16:creationId xmlns:a16="http://schemas.microsoft.com/office/drawing/2014/main" id="{CD80B46A-4A37-4830-B3AC-C2F2CF897C66}"/>
              </a:ext>
            </a:extLst>
          </p:cNvPr>
          <p:cNvGrpSpPr/>
          <p:nvPr/>
        </p:nvGrpSpPr>
        <p:grpSpPr>
          <a:xfrm>
            <a:off x="6273801" y="3251711"/>
            <a:ext cx="2276844" cy="2463290"/>
            <a:chOff x="4141469" y="2873692"/>
            <a:chExt cx="988695" cy="1069657"/>
          </a:xfrm>
          <a:solidFill>
            <a:schemeClr val="bg1">
              <a:lumMod val="85000"/>
            </a:schemeClr>
          </a:solidFill>
        </p:grpSpPr>
        <p:sp>
          <p:nvSpPr>
            <p:cNvPr id="11" name="Freeform: Shape 10">
              <a:extLst>
                <a:ext uri="{FF2B5EF4-FFF2-40B4-BE49-F238E27FC236}">
                  <a16:creationId xmlns:a16="http://schemas.microsoft.com/office/drawing/2014/main" id="{A0008DC1-4FC6-4916-8317-D6666C824395}"/>
                </a:ext>
              </a:extLst>
            </p:cNvPr>
            <p:cNvSpPr/>
            <p:nvPr/>
          </p:nvSpPr>
          <p:spPr>
            <a:xfrm>
              <a:off x="4298632" y="2873692"/>
              <a:ext cx="653415" cy="428625"/>
            </a:xfrm>
            <a:custGeom>
              <a:avLst/>
              <a:gdLst>
                <a:gd name="connsiteX0" fmla="*/ 653415 w 653415"/>
                <a:gd name="connsiteY0" fmla="*/ 428625 h 428625"/>
                <a:gd name="connsiteX1" fmla="*/ 608648 w 653415"/>
                <a:gd name="connsiteY1" fmla="*/ 428625 h 428625"/>
                <a:gd name="connsiteX2" fmla="*/ 608648 w 653415"/>
                <a:gd name="connsiteY2" fmla="*/ 300038 h 428625"/>
                <a:gd name="connsiteX3" fmla="*/ 326708 w 653415"/>
                <a:gd name="connsiteY3" fmla="*/ 45720 h 428625"/>
                <a:gd name="connsiteX4" fmla="*/ 44768 w 653415"/>
                <a:gd name="connsiteY4" fmla="*/ 300038 h 428625"/>
                <a:gd name="connsiteX5" fmla="*/ 44768 w 653415"/>
                <a:gd name="connsiteY5" fmla="*/ 360998 h 428625"/>
                <a:gd name="connsiteX6" fmla="*/ 0 w 653415"/>
                <a:gd name="connsiteY6" fmla="*/ 360998 h 428625"/>
                <a:gd name="connsiteX7" fmla="*/ 0 w 653415"/>
                <a:gd name="connsiteY7" fmla="*/ 300038 h 428625"/>
                <a:gd name="connsiteX8" fmla="*/ 326708 w 653415"/>
                <a:gd name="connsiteY8" fmla="*/ 0 h 428625"/>
                <a:gd name="connsiteX9" fmla="*/ 653415 w 653415"/>
                <a:gd name="connsiteY9" fmla="*/ 300038 h 428625"/>
                <a:gd name="connsiteX10" fmla="*/ 653415 w 653415"/>
                <a:gd name="connsiteY10" fmla="*/ 4286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3415" h="428625">
                  <a:moveTo>
                    <a:pt x="653415" y="428625"/>
                  </a:moveTo>
                  <a:lnTo>
                    <a:pt x="608648" y="428625"/>
                  </a:lnTo>
                  <a:lnTo>
                    <a:pt x="608648" y="300038"/>
                  </a:lnTo>
                  <a:cubicBezTo>
                    <a:pt x="608648" y="180022"/>
                    <a:pt x="487680" y="45720"/>
                    <a:pt x="326708" y="45720"/>
                  </a:cubicBezTo>
                  <a:cubicBezTo>
                    <a:pt x="165735" y="45720"/>
                    <a:pt x="44768" y="180022"/>
                    <a:pt x="44768" y="300038"/>
                  </a:cubicBezTo>
                  <a:lnTo>
                    <a:pt x="44768" y="360998"/>
                  </a:lnTo>
                  <a:lnTo>
                    <a:pt x="0" y="360998"/>
                  </a:lnTo>
                  <a:lnTo>
                    <a:pt x="0" y="300038"/>
                  </a:lnTo>
                  <a:cubicBezTo>
                    <a:pt x="0" y="158115"/>
                    <a:pt x="140018" y="0"/>
                    <a:pt x="326708" y="0"/>
                  </a:cubicBezTo>
                  <a:cubicBezTo>
                    <a:pt x="513397" y="0"/>
                    <a:pt x="653415" y="158115"/>
                    <a:pt x="653415" y="300038"/>
                  </a:cubicBezTo>
                  <a:lnTo>
                    <a:pt x="653415" y="428625"/>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A28514-65C5-420D-8F61-1997155B6484}"/>
                </a:ext>
              </a:extLst>
            </p:cNvPr>
            <p:cNvSpPr/>
            <p:nvPr/>
          </p:nvSpPr>
          <p:spPr>
            <a:xfrm>
              <a:off x="4736782" y="3326130"/>
              <a:ext cx="124795" cy="241934"/>
            </a:xfrm>
            <a:custGeom>
              <a:avLst/>
              <a:gdLst>
                <a:gd name="connsiteX0" fmla="*/ 24765 w 124795"/>
                <a:gd name="connsiteY0" fmla="*/ 241935 h 241934"/>
                <a:gd name="connsiteX1" fmla="*/ 0 w 124795"/>
                <a:gd name="connsiteY1" fmla="*/ 204787 h 241934"/>
                <a:gd name="connsiteX2" fmla="*/ 80010 w 124795"/>
                <a:gd name="connsiteY2" fmla="*/ 45720 h 241934"/>
                <a:gd name="connsiteX3" fmla="*/ 80010 w 124795"/>
                <a:gd name="connsiteY3" fmla="*/ 0 h 241934"/>
                <a:gd name="connsiteX4" fmla="*/ 124777 w 124795"/>
                <a:gd name="connsiteY4" fmla="*/ 0 h 241934"/>
                <a:gd name="connsiteX5" fmla="*/ 124777 w 124795"/>
                <a:gd name="connsiteY5" fmla="*/ 45720 h 241934"/>
                <a:gd name="connsiteX6" fmla="*/ 24765 w 124795"/>
                <a:gd name="connsiteY6" fmla="*/ 241935 h 24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95" h="241934">
                  <a:moveTo>
                    <a:pt x="24765" y="241935"/>
                  </a:moveTo>
                  <a:lnTo>
                    <a:pt x="0" y="204787"/>
                  </a:lnTo>
                  <a:cubicBezTo>
                    <a:pt x="51435" y="170497"/>
                    <a:pt x="80010" y="112395"/>
                    <a:pt x="80010" y="45720"/>
                  </a:cubicBezTo>
                  <a:lnTo>
                    <a:pt x="80010" y="0"/>
                  </a:lnTo>
                  <a:lnTo>
                    <a:pt x="124777" y="0"/>
                  </a:lnTo>
                  <a:lnTo>
                    <a:pt x="124777" y="45720"/>
                  </a:lnTo>
                  <a:cubicBezTo>
                    <a:pt x="125730" y="127635"/>
                    <a:pt x="88582" y="199072"/>
                    <a:pt x="24765" y="241935"/>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F9E9864-13E3-4279-9612-E90409D465A0}"/>
                </a:ext>
              </a:extLst>
            </p:cNvPr>
            <p:cNvSpPr/>
            <p:nvPr/>
          </p:nvSpPr>
          <p:spPr>
            <a:xfrm>
              <a:off x="4478655" y="3032759"/>
              <a:ext cx="405765" cy="315277"/>
            </a:xfrm>
            <a:custGeom>
              <a:avLst/>
              <a:gdLst>
                <a:gd name="connsiteX0" fmla="*/ 405765 w 405765"/>
                <a:gd name="connsiteY0" fmla="*/ 315278 h 315277"/>
                <a:gd name="connsiteX1" fmla="*/ 0 w 405765"/>
                <a:gd name="connsiteY1" fmla="*/ 0 h 315277"/>
                <a:gd name="connsiteX2" fmla="*/ 44768 w 405765"/>
                <a:gd name="connsiteY2" fmla="*/ 0 h 315277"/>
                <a:gd name="connsiteX3" fmla="*/ 405765 w 405765"/>
                <a:gd name="connsiteY3" fmla="*/ 270510 h 315277"/>
                <a:gd name="connsiteX4" fmla="*/ 405765 w 405765"/>
                <a:gd name="connsiteY4" fmla="*/ 315278 h 31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 h="315277">
                  <a:moveTo>
                    <a:pt x="405765" y="315278"/>
                  </a:moveTo>
                  <a:cubicBezTo>
                    <a:pt x="271462" y="315278"/>
                    <a:pt x="0" y="141923"/>
                    <a:pt x="0" y="0"/>
                  </a:cubicBezTo>
                  <a:lnTo>
                    <a:pt x="44768" y="0"/>
                  </a:lnTo>
                  <a:cubicBezTo>
                    <a:pt x="44768" y="108585"/>
                    <a:pt x="280987" y="270510"/>
                    <a:pt x="405765" y="270510"/>
                  </a:cubicBezTo>
                  <a:lnTo>
                    <a:pt x="405765" y="315278"/>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DE508C6-4932-4943-B9DA-F1D1FB5D9FDD}"/>
                </a:ext>
              </a:extLst>
            </p:cNvPr>
            <p:cNvSpPr/>
            <p:nvPr/>
          </p:nvSpPr>
          <p:spPr>
            <a:xfrm>
              <a:off x="4366260" y="3124200"/>
              <a:ext cx="181927" cy="466725"/>
            </a:xfrm>
            <a:custGeom>
              <a:avLst/>
              <a:gdLst>
                <a:gd name="connsiteX0" fmla="*/ 163830 w 181927"/>
                <a:gd name="connsiteY0" fmla="*/ 466725 h 466725"/>
                <a:gd name="connsiteX1" fmla="*/ 0 w 181927"/>
                <a:gd name="connsiteY1" fmla="*/ 246698 h 466725"/>
                <a:gd name="connsiteX2" fmla="*/ 0 w 181927"/>
                <a:gd name="connsiteY2" fmla="*/ 179070 h 466725"/>
                <a:gd name="connsiteX3" fmla="*/ 126682 w 181927"/>
                <a:gd name="connsiteY3" fmla="*/ 0 h 466725"/>
                <a:gd name="connsiteX4" fmla="*/ 143827 w 181927"/>
                <a:gd name="connsiteY4" fmla="*/ 41910 h 466725"/>
                <a:gd name="connsiteX5" fmla="*/ 44767 w 181927"/>
                <a:gd name="connsiteY5" fmla="*/ 179070 h 466725"/>
                <a:gd name="connsiteX6" fmla="*/ 44767 w 181927"/>
                <a:gd name="connsiteY6" fmla="*/ 246698 h 466725"/>
                <a:gd name="connsiteX7" fmla="*/ 181927 w 181927"/>
                <a:gd name="connsiteY7" fmla="*/ 425767 h 466725"/>
                <a:gd name="connsiteX8" fmla="*/ 163830 w 181927"/>
                <a:gd name="connsiteY8"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 h="466725">
                  <a:moveTo>
                    <a:pt x="163830" y="466725"/>
                  </a:moveTo>
                  <a:cubicBezTo>
                    <a:pt x="64770" y="422910"/>
                    <a:pt x="0" y="336233"/>
                    <a:pt x="0" y="246698"/>
                  </a:cubicBezTo>
                  <a:lnTo>
                    <a:pt x="0" y="179070"/>
                  </a:lnTo>
                  <a:cubicBezTo>
                    <a:pt x="0" y="92393"/>
                    <a:pt x="65722" y="25718"/>
                    <a:pt x="126682" y="0"/>
                  </a:cubicBezTo>
                  <a:lnTo>
                    <a:pt x="143827" y="41910"/>
                  </a:lnTo>
                  <a:cubicBezTo>
                    <a:pt x="94297" y="62865"/>
                    <a:pt x="44767" y="116205"/>
                    <a:pt x="44767" y="179070"/>
                  </a:cubicBezTo>
                  <a:lnTo>
                    <a:pt x="44767" y="246698"/>
                  </a:lnTo>
                  <a:cubicBezTo>
                    <a:pt x="44767" y="318135"/>
                    <a:pt x="99060" y="388620"/>
                    <a:pt x="181927" y="425767"/>
                  </a:cubicBezTo>
                  <a:lnTo>
                    <a:pt x="163830" y="466725"/>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7E71EB7-857F-4803-B6D1-1DB2920A0F95}"/>
                </a:ext>
              </a:extLst>
            </p:cNvPr>
            <p:cNvSpPr/>
            <p:nvPr/>
          </p:nvSpPr>
          <p:spPr>
            <a:xfrm>
              <a:off x="4568189" y="3573779"/>
              <a:ext cx="158114" cy="135255"/>
            </a:xfrm>
            <a:custGeom>
              <a:avLst/>
              <a:gdLst>
                <a:gd name="connsiteX0" fmla="*/ 90488 w 158114"/>
                <a:gd name="connsiteY0" fmla="*/ 135255 h 135255"/>
                <a:gd name="connsiteX1" fmla="*/ 67627 w 158114"/>
                <a:gd name="connsiteY1" fmla="*/ 135255 h 135255"/>
                <a:gd name="connsiteX2" fmla="*/ 0 w 158114"/>
                <a:gd name="connsiteY2" fmla="*/ 67628 h 135255"/>
                <a:gd name="connsiteX3" fmla="*/ 67627 w 158114"/>
                <a:gd name="connsiteY3" fmla="*/ 0 h 135255"/>
                <a:gd name="connsiteX4" fmla="*/ 90488 w 158114"/>
                <a:gd name="connsiteY4" fmla="*/ 0 h 135255"/>
                <a:gd name="connsiteX5" fmla="*/ 158115 w 158114"/>
                <a:gd name="connsiteY5" fmla="*/ 67628 h 135255"/>
                <a:gd name="connsiteX6" fmla="*/ 90488 w 158114"/>
                <a:gd name="connsiteY6" fmla="*/ 135255 h 135255"/>
                <a:gd name="connsiteX7" fmla="*/ 68580 w 158114"/>
                <a:gd name="connsiteY7" fmla="*/ 44768 h 135255"/>
                <a:gd name="connsiteX8" fmla="*/ 45720 w 158114"/>
                <a:gd name="connsiteY8" fmla="*/ 67628 h 135255"/>
                <a:gd name="connsiteX9" fmla="*/ 68580 w 158114"/>
                <a:gd name="connsiteY9" fmla="*/ 90488 h 135255"/>
                <a:gd name="connsiteX10" fmla="*/ 91440 w 158114"/>
                <a:gd name="connsiteY10" fmla="*/ 90488 h 135255"/>
                <a:gd name="connsiteX11" fmla="*/ 114300 w 158114"/>
                <a:gd name="connsiteY11" fmla="*/ 67628 h 135255"/>
                <a:gd name="connsiteX12" fmla="*/ 91440 w 158114"/>
                <a:gd name="connsiteY12" fmla="*/ 44768 h 135255"/>
                <a:gd name="connsiteX13" fmla="*/ 68580 w 158114"/>
                <a:gd name="connsiteY13" fmla="*/ 44768 h 1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14" h="135255">
                  <a:moveTo>
                    <a:pt x="90488" y="135255"/>
                  </a:moveTo>
                  <a:lnTo>
                    <a:pt x="67627" y="135255"/>
                  </a:lnTo>
                  <a:cubicBezTo>
                    <a:pt x="30480" y="135255"/>
                    <a:pt x="0" y="104775"/>
                    <a:pt x="0" y="67628"/>
                  </a:cubicBezTo>
                  <a:cubicBezTo>
                    <a:pt x="0" y="30480"/>
                    <a:pt x="30480" y="0"/>
                    <a:pt x="67627" y="0"/>
                  </a:cubicBezTo>
                  <a:lnTo>
                    <a:pt x="90488" y="0"/>
                  </a:lnTo>
                  <a:cubicBezTo>
                    <a:pt x="127635" y="0"/>
                    <a:pt x="158115" y="30480"/>
                    <a:pt x="158115" y="67628"/>
                  </a:cubicBezTo>
                  <a:cubicBezTo>
                    <a:pt x="158115" y="104775"/>
                    <a:pt x="128588" y="135255"/>
                    <a:pt x="90488" y="135255"/>
                  </a:cubicBezTo>
                  <a:close/>
                  <a:moveTo>
                    <a:pt x="68580" y="44768"/>
                  </a:moveTo>
                  <a:cubicBezTo>
                    <a:pt x="56198" y="44768"/>
                    <a:pt x="45720" y="55245"/>
                    <a:pt x="45720" y="67628"/>
                  </a:cubicBezTo>
                  <a:cubicBezTo>
                    <a:pt x="45720" y="80010"/>
                    <a:pt x="56198" y="90488"/>
                    <a:pt x="68580" y="90488"/>
                  </a:cubicBezTo>
                  <a:lnTo>
                    <a:pt x="91440" y="90488"/>
                  </a:lnTo>
                  <a:cubicBezTo>
                    <a:pt x="103823" y="90488"/>
                    <a:pt x="114300" y="80010"/>
                    <a:pt x="114300" y="67628"/>
                  </a:cubicBezTo>
                  <a:cubicBezTo>
                    <a:pt x="114300" y="55245"/>
                    <a:pt x="103823" y="44768"/>
                    <a:pt x="91440" y="44768"/>
                  </a:cubicBezTo>
                  <a:lnTo>
                    <a:pt x="68580" y="44768"/>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24E53C4-B558-4755-A013-B87B65469867}"/>
                </a:ext>
              </a:extLst>
            </p:cNvPr>
            <p:cNvSpPr/>
            <p:nvPr/>
          </p:nvSpPr>
          <p:spPr>
            <a:xfrm>
              <a:off x="4682489" y="3436620"/>
              <a:ext cx="269557" cy="226694"/>
            </a:xfrm>
            <a:custGeom>
              <a:avLst/>
              <a:gdLst>
                <a:gd name="connsiteX0" fmla="*/ 22860 w 269557"/>
                <a:gd name="connsiteY0" fmla="*/ 226695 h 226694"/>
                <a:gd name="connsiteX1" fmla="*/ 0 w 269557"/>
                <a:gd name="connsiteY1" fmla="*/ 226695 h 226694"/>
                <a:gd name="connsiteX2" fmla="*/ 0 w 269557"/>
                <a:gd name="connsiteY2" fmla="*/ 181927 h 226694"/>
                <a:gd name="connsiteX3" fmla="*/ 22860 w 269557"/>
                <a:gd name="connsiteY3" fmla="*/ 181927 h 226694"/>
                <a:gd name="connsiteX4" fmla="*/ 224790 w 269557"/>
                <a:gd name="connsiteY4" fmla="*/ 0 h 226694"/>
                <a:gd name="connsiteX5" fmla="*/ 269558 w 269557"/>
                <a:gd name="connsiteY5" fmla="*/ 0 h 226694"/>
                <a:gd name="connsiteX6" fmla="*/ 22860 w 269557"/>
                <a:gd name="connsiteY6" fmla="*/ 226695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57" h="226694">
                  <a:moveTo>
                    <a:pt x="22860" y="226695"/>
                  </a:moveTo>
                  <a:lnTo>
                    <a:pt x="0" y="226695"/>
                  </a:lnTo>
                  <a:lnTo>
                    <a:pt x="0" y="181927"/>
                  </a:lnTo>
                  <a:lnTo>
                    <a:pt x="22860" y="181927"/>
                  </a:lnTo>
                  <a:cubicBezTo>
                    <a:pt x="138113" y="181927"/>
                    <a:pt x="224790" y="103822"/>
                    <a:pt x="224790" y="0"/>
                  </a:cubicBezTo>
                  <a:lnTo>
                    <a:pt x="269558" y="0"/>
                  </a:lnTo>
                  <a:cubicBezTo>
                    <a:pt x="269558" y="127635"/>
                    <a:pt x="160973" y="226695"/>
                    <a:pt x="22860" y="226695"/>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20C6973-AF52-4848-8EEC-A5574192616D}"/>
                </a:ext>
              </a:extLst>
            </p:cNvPr>
            <p:cNvSpPr/>
            <p:nvPr/>
          </p:nvSpPr>
          <p:spPr>
            <a:xfrm>
              <a:off x="4907279" y="3212782"/>
              <a:ext cx="135255" cy="247650"/>
            </a:xfrm>
            <a:custGeom>
              <a:avLst/>
              <a:gdLst>
                <a:gd name="connsiteX0" fmla="*/ 67628 w 135255"/>
                <a:gd name="connsiteY0" fmla="*/ 247650 h 247650"/>
                <a:gd name="connsiteX1" fmla="*/ 0 w 135255"/>
                <a:gd name="connsiteY1" fmla="*/ 247650 h 247650"/>
                <a:gd name="connsiteX2" fmla="*/ 0 w 135255"/>
                <a:gd name="connsiteY2" fmla="*/ 0 h 247650"/>
                <a:gd name="connsiteX3" fmla="*/ 67628 w 135255"/>
                <a:gd name="connsiteY3" fmla="*/ 0 h 247650"/>
                <a:gd name="connsiteX4" fmla="*/ 135255 w 135255"/>
                <a:gd name="connsiteY4" fmla="*/ 67628 h 247650"/>
                <a:gd name="connsiteX5" fmla="*/ 135255 w 135255"/>
                <a:gd name="connsiteY5" fmla="*/ 180022 h 247650"/>
                <a:gd name="connsiteX6" fmla="*/ 67628 w 135255"/>
                <a:gd name="connsiteY6" fmla="*/ 247650 h 247650"/>
                <a:gd name="connsiteX7" fmla="*/ 44768 w 135255"/>
                <a:gd name="connsiteY7" fmla="*/ 202883 h 247650"/>
                <a:gd name="connsiteX8" fmla="*/ 67628 w 135255"/>
                <a:gd name="connsiteY8" fmla="*/ 202883 h 247650"/>
                <a:gd name="connsiteX9" fmla="*/ 90488 w 135255"/>
                <a:gd name="connsiteY9" fmla="*/ 180022 h 247650"/>
                <a:gd name="connsiteX10" fmla="*/ 90488 w 135255"/>
                <a:gd name="connsiteY10" fmla="*/ 67628 h 247650"/>
                <a:gd name="connsiteX11" fmla="*/ 67628 w 135255"/>
                <a:gd name="connsiteY11" fmla="*/ 44768 h 247650"/>
                <a:gd name="connsiteX12" fmla="*/ 44768 w 135255"/>
                <a:gd name="connsiteY12" fmla="*/ 44768 h 247650"/>
                <a:gd name="connsiteX13" fmla="*/ 44768 w 135255"/>
                <a:gd name="connsiteY13" fmla="*/ 20288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55" h="247650">
                  <a:moveTo>
                    <a:pt x="67628" y="247650"/>
                  </a:moveTo>
                  <a:lnTo>
                    <a:pt x="0" y="247650"/>
                  </a:lnTo>
                  <a:lnTo>
                    <a:pt x="0" y="0"/>
                  </a:lnTo>
                  <a:lnTo>
                    <a:pt x="67628" y="0"/>
                  </a:lnTo>
                  <a:cubicBezTo>
                    <a:pt x="104775" y="0"/>
                    <a:pt x="135255" y="30480"/>
                    <a:pt x="135255" y="67628"/>
                  </a:cubicBezTo>
                  <a:lnTo>
                    <a:pt x="135255" y="180022"/>
                  </a:lnTo>
                  <a:cubicBezTo>
                    <a:pt x="135255" y="217170"/>
                    <a:pt x="104775" y="247650"/>
                    <a:pt x="67628" y="247650"/>
                  </a:cubicBezTo>
                  <a:close/>
                  <a:moveTo>
                    <a:pt x="44768" y="202883"/>
                  </a:moveTo>
                  <a:lnTo>
                    <a:pt x="67628" y="202883"/>
                  </a:lnTo>
                  <a:cubicBezTo>
                    <a:pt x="80010" y="202883"/>
                    <a:pt x="90488" y="192405"/>
                    <a:pt x="90488" y="180022"/>
                  </a:cubicBezTo>
                  <a:lnTo>
                    <a:pt x="90488" y="67628"/>
                  </a:lnTo>
                  <a:cubicBezTo>
                    <a:pt x="90488" y="55245"/>
                    <a:pt x="80010" y="44768"/>
                    <a:pt x="67628" y="44768"/>
                  </a:cubicBezTo>
                  <a:lnTo>
                    <a:pt x="44768" y="44768"/>
                  </a:lnTo>
                  <a:lnTo>
                    <a:pt x="44768" y="202883"/>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EBD63DB-C779-46AB-A9F0-C5EA8FF788CC}"/>
                </a:ext>
              </a:extLst>
            </p:cNvPr>
            <p:cNvSpPr/>
            <p:nvPr/>
          </p:nvSpPr>
          <p:spPr>
            <a:xfrm>
              <a:off x="4208144" y="3212782"/>
              <a:ext cx="135255" cy="247650"/>
            </a:xfrm>
            <a:custGeom>
              <a:avLst/>
              <a:gdLst>
                <a:gd name="connsiteX0" fmla="*/ 135255 w 135255"/>
                <a:gd name="connsiteY0" fmla="*/ 247650 h 247650"/>
                <a:gd name="connsiteX1" fmla="*/ 67628 w 135255"/>
                <a:gd name="connsiteY1" fmla="*/ 247650 h 247650"/>
                <a:gd name="connsiteX2" fmla="*/ 0 w 135255"/>
                <a:gd name="connsiteY2" fmla="*/ 180022 h 247650"/>
                <a:gd name="connsiteX3" fmla="*/ 0 w 135255"/>
                <a:gd name="connsiteY3" fmla="*/ 67628 h 247650"/>
                <a:gd name="connsiteX4" fmla="*/ 67628 w 135255"/>
                <a:gd name="connsiteY4" fmla="*/ 0 h 247650"/>
                <a:gd name="connsiteX5" fmla="*/ 135255 w 135255"/>
                <a:gd name="connsiteY5" fmla="*/ 0 h 247650"/>
                <a:gd name="connsiteX6" fmla="*/ 135255 w 135255"/>
                <a:gd name="connsiteY6" fmla="*/ 247650 h 247650"/>
                <a:gd name="connsiteX7" fmla="*/ 67628 w 135255"/>
                <a:gd name="connsiteY7" fmla="*/ 44768 h 247650"/>
                <a:gd name="connsiteX8" fmla="*/ 44768 w 135255"/>
                <a:gd name="connsiteY8" fmla="*/ 67628 h 247650"/>
                <a:gd name="connsiteX9" fmla="*/ 44768 w 135255"/>
                <a:gd name="connsiteY9" fmla="*/ 180022 h 247650"/>
                <a:gd name="connsiteX10" fmla="*/ 67628 w 135255"/>
                <a:gd name="connsiteY10" fmla="*/ 202883 h 247650"/>
                <a:gd name="connsiteX11" fmla="*/ 90488 w 135255"/>
                <a:gd name="connsiteY11" fmla="*/ 202883 h 247650"/>
                <a:gd name="connsiteX12" fmla="*/ 90488 w 135255"/>
                <a:gd name="connsiteY12" fmla="*/ 44768 h 247650"/>
                <a:gd name="connsiteX13" fmla="*/ 67628 w 135255"/>
                <a:gd name="connsiteY13" fmla="*/ 4476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55" h="247650">
                  <a:moveTo>
                    <a:pt x="135255" y="247650"/>
                  </a:moveTo>
                  <a:lnTo>
                    <a:pt x="67628" y="247650"/>
                  </a:lnTo>
                  <a:cubicBezTo>
                    <a:pt x="30480" y="247650"/>
                    <a:pt x="0" y="217170"/>
                    <a:pt x="0" y="180022"/>
                  </a:cubicBezTo>
                  <a:lnTo>
                    <a:pt x="0" y="67628"/>
                  </a:lnTo>
                  <a:cubicBezTo>
                    <a:pt x="0" y="30480"/>
                    <a:pt x="30480" y="0"/>
                    <a:pt x="67628" y="0"/>
                  </a:cubicBezTo>
                  <a:lnTo>
                    <a:pt x="135255" y="0"/>
                  </a:lnTo>
                  <a:lnTo>
                    <a:pt x="135255" y="247650"/>
                  </a:lnTo>
                  <a:close/>
                  <a:moveTo>
                    <a:pt x="67628" y="44768"/>
                  </a:moveTo>
                  <a:cubicBezTo>
                    <a:pt x="55245" y="44768"/>
                    <a:pt x="44768" y="55245"/>
                    <a:pt x="44768" y="67628"/>
                  </a:cubicBezTo>
                  <a:lnTo>
                    <a:pt x="44768" y="180022"/>
                  </a:lnTo>
                  <a:cubicBezTo>
                    <a:pt x="44768" y="192405"/>
                    <a:pt x="55245" y="202883"/>
                    <a:pt x="67628" y="202883"/>
                  </a:cubicBezTo>
                  <a:lnTo>
                    <a:pt x="90488" y="202883"/>
                  </a:lnTo>
                  <a:lnTo>
                    <a:pt x="90488" y="44768"/>
                  </a:lnTo>
                  <a:lnTo>
                    <a:pt x="67628" y="44768"/>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539CE1A-752B-4B12-A6EC-91B434CC3A2A}"/>
                </a:ext>
              </a:extLst>
            </p:cNvPr>
            <p:cNvSpPr/>
            <p:nvPr/>
          </p:nvSpPr>
          <p:spPr>
            <a:xfrm>
              <a:off x="4455795" y="3528060"/>
              <a:ext cx="44767" cy="180022"/>
            </a:xfrm>
            <a:custGeom>
              <a:avLst/>
              <a:gdLst>
                <a:gd name="connsiteX0" fmla="*/ 0 w 44767"/>
                <a:gd name="connsiteY0" fmla="*/ 0 h 180022"/>
                <a:gd name="connsiteX1" fmla="*/ 44768 w 44767"/>
                <a:gd name="connsiteY1" fmla="*/ 0 h 180022"/>
                <a:gd name="connsiteX2" fmla="*/ 44768 w 44767"/>
                <a:gd name="connsiteY2" fmla="*/ 180023 h 180022"/>
                <a:gd name="connsiteX3" fmla="*/ 0 w 44767"/>
                <a:gd name="connsiteY3" fmla="*/ 180023 h 180022"/>
              </a:gdLst>
              <a:ahLst/>
              <a:cxnLst>
                <a:cxn ang="0">
                  <a:pos x="connsiteX0" y="connsiteY0"/>
                </a:cxn>
                <a:cxn ang="0">
                  <a:pos x="connsiteX1" y="connsiteY1"/>
                </a:cxn>
                <a:cxn ang="0">
                  <a:pos x="connsiteX2" y="connsiteY2"/>
                </a:cxn>
                <a:cxn ang="0">
                  <a:pos x="connsiteX3" y="connsiteY3"/>
                </a:cxn>
              </a:cxnLst>
              <a:rect l="l" t="t" r="r" b="b"/>
              <a:pathLst>
                <a:path w="44767" h="180022">
                  <a:moveTo>
                    <a:pt x="0" y="0"/>
                  </a:moveTo>
                  <a:lnTo>
                    <a:pt x="44768" y="0"/>
                  </a:lnTo>
                  <a:lnTo>
                    <a:pt x="44768" y="180023"/>
                  </a:lnTo>
                  <a:lnTo>
                    <a:pt x="0" y="180023"/>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7A5FEA3-59BF-446C-9774-4C7273897F86}"/>
                </a:ext>
              </a:extLst>
            </p:cNvPr>
            <p:cNvSpPr/>
            <p:nvPr/>
          </p:nvSpPr>
          <p:spPr>
            <a:xfrm>
              <a:off x="4379594" y="3653789"/>
              <a:ext cx="289559" cy="289560"/>
            </a:xfrm>
            <a:custGeom>
              <a:avLst/>
              <a:gdLst>
                <a:gd name="connsiteX0" fmla="*/ 189547 w 289559"/>
                <a:gd name="connsiteY0" fmla="*/ 289560 h 289560"/>
                <a:gd name="connsiteX1" fmla="*/ 0 w 289559"/>
                <a:gd name="connsiteY1" fmla="*/ 100013 h 289560"/>
                <a:gd name="connsiteX2" fmla="*/ 100013 w 289559"/>
                <a:gd name="connsiteY2" fmla="*/ 0 h 289560"/>
                <a:gd name="connsiteX3" fmla="*/ 289560 w 289559"/>
                <a:gd name="connsiteY3" fmla="*/ 189548 h 289560"/>
                <a:gd name="connsiteX4" fmla="*/ 189547 w 289559"/>
                <a:gd name="connsiteY4" fmla="*/ 289560 h 289560"/>
                <a:gd name="connsiteX5" fmla="*/ 62865 w 289559"/>
                <a:gd name="connsiteY5" fmla="*/ 100013 h 289560"/>
                <a:gd name="connsiteX6" fmla="*/ 188595 w 289559"/>
                <a:gd name="connsiteY6" fmla="*/ 225743 h 289560"/>
                <a:gd name="connsiteX7" fmla="*/ 224790 w 289559"/>
                <a:gd name="connsiteY7" fmla="*/ 189548 h 289560"/>
                <a:gd name="connsiteX8" fmla="*/ 99060 w 289559"/>
                <a:gd name="connsiteY8" fmla="*/ 63818 h 289560"/>
                <a:gd name="connsiteX9" fmla="*/ 62865 w 289559"/>
                <a:gd name="connsiteY9" fmla="*/ 100013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59" h="289560">
                  <a:moveTo>
                    <a:pt x="189547" y="289560"/>
                  </a:moveTo>
                  <a:lnTo>
                    <a:pt x="0" y="100013"/>
                  </a:lnTo>
                  <a:lnTo>
                    <a:pt x="100013" y="0"/>
                  </a:lnTo>
                  <a:lnTo>
                    <a:pt x="289560" y="189548"/>
                  </a:lnTo>
                  <a:lnTo>
                    <a:pt x="189547" y="289560"/>
                  </a:lnTo>
                  <a:close/>
                  <a:moveTo>
                    <a:pt x="62865" y="100013"/>
                  </a:moveTo>
                  <a:lnTo>
                    <a:pt x="188595" y="225743"/>
                  </a:lnTo>
                  <a:lnTo>
                    <a:pt x="224790" y="189548"/>
                  </a:lnTo>
                  <a:lnTo>
                    <a:pt x="99060" y="63818"/>
                  </a:lnTo>
                  <a:lnTo>
                    <a:pt x="62865" y="100013"/>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C497315-F00F-4427-844C-AA65BD0F9BEC}"/>
                </a:ext>
              </a:extLst>
            </p:cNvPr>
            <p:cNvSpPr/>
            <p:nvPr/>
          </p:nvSpPr>
          <p:spPr>
            <a:xfrm>
              <a:off x="4604385" y="3653789"/>
              <a:ext cx="289560" cy="289560"/>
            </a:xfrm>
            <a:custGeom>
              <a:avLst/>
              <a:gdLst>
                <a:gd name="connsiteX0" fmla="*/ 100013 w 289560"/>
                <a:gd name="connsiteY0" fmla="*/ 289560 h 289560"/>
                <a:gd name="connsiteX1" fmla="*/ 0 w 289560"/>
                <a:gd name="connsiteY1" fmla="*/ 189548 h 289560"/>
                <a:gd name="connsiteX2" fmla="*/ 189548 w 289560"/>
                <a:gd name="connsiteY2" fmla="*/ 0 h 289560"/>
                <a:gd name="connsiteX3" fmla="*/ 289560 w 289560"/>
                <a:gd name="connsiteY3" fmla="*/ 100013 h 289560"/>
                <a:gd name="connsiteX4" fmla="*/ 100013 w 289560"/>
                <a:gd name="connsiteY4" fmla="*/ 289560 h 289560"/>
                <a:gd name="connsiteX5" fmla="*/ 63817 w 289560"/>
                <a:gd name="connsiteY5" fmla="*/ 190500 h 289560"/>
                <a:gd name="connsiteX6" fmla="*/ 100013 w 289560"/>
                <a:gd name="connsiteY6" fmla="*/ 226695 h 289560"/>
                <a:gd name="connsiteX7" fmla="*/ 225742 w 289560"/>
                <a:gd name="connsiteY7" fmla="*/ 100965 h 289560"/>
                <a:gd name="connsiteX8" fmla="*/ 189548 w 289560"/>
                <a:gd name="connsiteY8" fmla="*/ 64770 h 289560"/>
                <a:gd name="connsiteX9" fmla="*/ 63817 w 289560"/>
                <a:gd name="connsiteY9" fmla="*/ 19050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 h="289560">
                  <a:moveTo>
                    <a:pt x="100013" y="289560"/>
                  </a:moveTo>
                  <a:lnTo>
                    <a:pt x="0" y="189548"/>
                  </a:lnTo>
                  <a:lnTo>
                    <a:pt x="189548" y="0"/>
                  </a:lnTo>
                  <a:lnTo>
                    <a:pt x="289560" y="100013"/>
                  </a:lnTo>
                  <a:lnTo>
                    <a:pt x="100013" y="289560"/>
                  </a:lnTo>
                  <a:close/>
                  <a:moveTo>
                    <a:pt x="63817" y="190500"/>
                  </a:moveTo>
                  <a:lnTo>
                    <a:pt x="100013" y="226695"/>
                  </a:lnTo>
                  <a:lnTo>
                    <a:pt x="225742" y="100965"/>
                  </a:lnTo>
                  <a:lnTo>
                    <a:pt x="189548" y="64770"/>
                  </a:lnTo>
                  <a:lnTo>
                    <a:pt x="63817" y="19050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78A92E6-BEAB-4455-8029-BAAF46D6DA09}"/>
                </a:ext>
              </a:extLst>
            </p:cNvPr>
            <p:cNvSpPr/>
            <p:nvPr/>
          </p:nvSpPr>
          <p:spPr>
            <a:xfrm>
              <a:off x="4141469" y="3731895"/>
              <a:ext cx="274319" cy="209550"/>
            </a:xfrm>
            <a:custGeom>
              <a:avLst/>
              <a:gdLst>
                <a:gd name="connsiteX0" fmla="*/ 42863 w 274319"/>
                <a:gd name="connsiteY0" fmla="*/ 209550 h 209550"/>
                <a:gd name="connsiteX1" fmla="*/ 0 w 274319"/>
                <a:gd name="connsiteY1" fmla="*/ 195263 h 209550"/>
                <a:gd name="connsiteX2" fmla="*/ 20955 w 274319"/>
                <a:gd name="connsiteY2" fmla="*/ 132397 h 209550"/>
                <a:gd name="connsiteX3" fmla="*/ 136208 w 274319"/>
                <a:gd name="connsiteY3" fmla="*/ 28575 h 209550"/>
                <a:gd name="connsiteX4" fmla="*/ 264795 w 274319"/>
                <a:gd name="connsiteY4" fmla="*/ 0 h 209550"/>
                <a:gd name="connsiteX5" fmla="*/ 274320 w 274319"/>
                <a:gd name="connsiteY5" fmla="*/ 43815 h 209550"/>
                <a:gd name="connsiteX6" fmla="*/ 145733 w 274319"/>
                <a:gd name="connsiteY6" fmla="*/ 72390 h 209550"/>
                <a:gd name="connsiteX7" fmla="*/ 62865 w 274319"/>
                <a:gd name="connsiteY7" fmla="*/ 146685 h 209550"/>
                <a:gd name="connsiteX8" fmla="*/ 42863 w 274319"/>
                <a:gd name="connsiteY8"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19" h="209550">
                  <a:moveTo>
                    <a:pt x="42863" y="209550"/>
                  </a:moveTo>
                  <a:lnTo>
                    <a:pt x="0" y="195263"/>
                  </a:lnTo>
                  <a:lnTo>
                    <a:pt x="20955" y="132397"/>
                  </a:lnTo>
                  <a:cubicBezTo>
                    <a:pt x="38100" y="80010"/>
                    <a:pt x="82868" y="40005"/>
                    <a:pt x="136208" y="28575"/>
                  </a:cubicBezTo>
                  <a:lnTo>
                    <a:pt x="264795" y="0"/>
                  </a:lnTo>
                  <a:lnTo>
                    <a:pt x="274320" y="43815"/>
                  </a:lnTo>
                  <a:lnTo>
                    <a:pt x="145733" y="72390"/>
                  </a:lnTo>
                  <a:cubicBezTo>
                    <a:pt x="107632" y="80963"/>
                    <a:pt x="75248" y="109538"/>
                    <a:pt x="62865" y="146685"/>
                  </a:cubicBezTo>
                  <a:lnTo>
                    <a:pt x="42863" y="20955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439EE49-4215-4ED3-B862-E1658FEB4FDB}"/>
                </a:ext>
              </a:extLst>
            </p:cNvPr>
            <p:cNvSpPr/>
            <p:nvPr/>
          </p:nvSpPr>
          <p:spPr>
            <a:xfrm>
              <a:off x="4855845" y="3731895"/>
              <a:ext cx="274320" cy="209550"/>
            </a:xfrm>
            <a:custGeom>
              <a:avLst/>
              <a:gdLst>
                <a:gd name="connsiteX0" fmla="*/ 232410 w 274320"/>
                <a:gd name="connsiteY0" fmla="*/ 209550 h 209550"/>
                <a:gd name="connsiteX1" fmla="*/ 211455 w 274320"/>
                <a:gd name="connsiteY1" fmla="*/ 146685 h 209550"/>
                <a:gd name="connsiteX2" fmla="*/ 128588 w 274320"/>
                <a:gd name="connsiteY2" fmla="*/ 72390 h 209550"/>
                <a:gd name="connsiteX3" fmla="*/ 0 w 274320"/>
                <a:gd name="connsiteY3" fmla="*/ 43815 h 209550"/>
                <a:gd name="connsiteX4" fmla="*/ 9525 w 274320"/>
                <a:gd name="connsiteY4" fmla="*/ 0 h 209550"/>
                <a:gd name="connsiteX5" fmla="*/ 138113 w 274320"/>
                <a:gd name="connsiteY5" fmla="*/ 28575 h 209550"/>
                <a:gd name="connsiteX6" fmla="*/ 253365 w 274320"/>
                <a:gd name="connsiteY6" fmla="*/ 132397 h 209550"/>
                <a:gd name="connsiteX7" fmla="*/ 274320 w 274320"/>
                <a:gd name="connsiteY7" fmla="*/ 195263 h 209550"/>
                <a:gd name="connsiteX8" fmla="*/ 232410 w 274320"/>
                <a:gd name="connsiteY8"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 h="209550">
                  <a:moveTo>
                    <a:pt x="232410" y="209550"/>
                  </a:moveTo>
                  <a:lnTo>
                    <a:pt x="211455" y="146685"/>
                  </a:lnTo>
                  <a:cubicBezTo>
                    <a:pt x="199072" y="109538"/>
                    <a:pt x="167640" y="80963"/>
                    <a:pt x="128588" y="72390"/>
                  </a:cubicBezTo>
                  <a:lnTo>
                    <a:pt x="0" y="43815"/>
                  </a:lnTo>
                  <a:lnTo>
                    <a:pt x="9525" y="0"/>
                  </a:lnTo>
                  <a:lnTo>
                    <a:pt x="138113" y="28575"/>
                  </a:lnTo>
                  <a:cubicBezTo>
                    <a:pt x="191452" y="40957"/>
                    <a:pt x="236220" y="80010"/>
                    <a:pt x="253365" y="132397"/>
                  </a:cubicBezTo>
                  <a:lnTo>
                    <a:pt x="274320" y="195263"/>
                  </a:lnTo>
                  <a:lnTo>
                    <a:pt x="232410" y="209550"/>
                  </a:lnTo>
                  <a:close/>
                </a:path>
              </a:pathLst>
            </a:custGeom>
            <a:grpFill/>
            <a:ln w="9525" cap="flat">
              <a:noFill/>
              <a:prstDash val="solid"/>
              <a:miter/>
            </a:ln>
          </p:spPr>
          <p:txBody>
            <a:bodyPr rtlCol="0" anchor="ctr"/>
            <a:lstStyle/>
            <a:p>
              <a:endParaRPr lang="en-US"/>
            </a:p>
          </p:txBody>
        </p:sp>
      </p:grpSp>
      <p:sp>
        <p:nvSpPr>
          <p:cNvPr id="25" name="Content Placeholder 2">
            <a:extLst>
              <a:ext uri="{FF2B5EF4-FFF2-40B4-BE49-F238E27FC236}">
                <a16:creationId xmlns:a16="http://schemas.microsoft.com/office/drawing/2014/main" id="{CCCB3B05-4875-4CA3-A1D4-567F4A900D4A}"/>
              </a:ext>
            </a:extLst>
          </p:cNvPr>
          <p:cNvSpPr txBox="1">
            <a:spLocks/>
          </p:cNvSpPr>
          <p:nvPr/>
        </p:nvSpPr>
        <p:spPr>
          <a:xfrm>
            <a:off x="466946" y="3551074"/>
            <a:ext cx="3971555" cy="2252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1800" b="1" dirty="0"/>
              <a:t>Customer Service Hours</a:t>
            </a:r>
          </a:p>
          <a:p>
            <a:pPr>
              <a:lnSpc>
                <a:spcPct val="100000"/>
              </a:lnSpc>
              <a:defRPr/>
            </a:pPr>
            <a:r>
              <a:rPr lang="en-US" sz="1800" dirty="0"/>
              <a:t>Weekdays from 8am to 8pm and Saturdays from 8am to noon</a:t>
            </a:r>
          </a:p>
          <a:p>
            <a:pPr>
              <a:lnSpc>
                <a:spcPct val="100000"/>
              </a:lnSpc>
              <a:buFont typeface="Wingdings" pitchFamily="2" charset="2"/>
              <a:buChar char="§"/>
              <a:defRPr/>
            </a:pPr>
            <a:r>
              <a:rPr lang="en-US" sz="1800" dirty="0"/>
              <a:t>From October 1 to March 31, we’re available seven days a week from  8am to 8pm </a:t>
            </a:r>
          </a:p>
        </p:txBody>
      </p:sp>
    </p:spTree>
    <p:extLst>
      <p:ext uri="{BB962C8B-B14F-4D97-AF65-F5344CB8AC3E}">
        <p14:creationId xmlns:p14="http://schemas.microsoft.com/office/powerpoint/2010/main" val="210238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9657" y="304800"/>
            <a:ext cx="6444343" cy="1143000"/>
          </a:xfrm>
        </p:spPr>
        <p:txBody>
          <a:bodyPr>
            <a:normAutofit/>
          </a:bodyPr>
          <a:lstStyle/>
          <a:p>
            <a:pPr algn="ctr"/>
            <a:r>
              <a:rPr lang="en-US" sz="3500" dirty="0"/>
              <a:t>Welcome</a:t>
            </a:r>
          </a:p>
        </p:txBody>
      </p:sp>
      <p:sp>
        <p:nvSpPr>
          <p:cNvPr id="3" name="Content Placeholder 2"/>
          <p:cNvSpPr>
            <a:spLocks noGrp="1"/>
          </p:cNvSpPr>
          <p:nvPr>
            <p:ph idx="1"/>
          </p:nvPr>
        </p:nvSpPr>
        <p:spPr>
          <a:xfrm>
            <a:off x="262123" y="1836575"/>
            <a:ext cx="8153400" cy="4119725"/>
          </a:xfrm>
        </p:spPr>
        <p:txBody>
          <a:bodyPr anchor="t"/>
          <a:lstStyle/>
          <a:p>
            <a:pPr marL="0" indent="0">
              <a:lnSpc>
                <a:spcPct val="100000"/>
              </a:lnSpc>
              <a:buFont typeface="Arial" pitchFamily="34" charset="0"/>
              <a:buNone/>
              <a:defRPr/>
            </a:pPr>
            <a:r>
              <a:rPr lang="en-US" sz="2400" b="1" dirty="0"/>
              <a:t>Today, we will cover:</a:t>
            </a:r>
          </a:p>
          <a:p>
            <a:pPr>
              <a:lnSpc>
                <a:spcPct val="100000"/>
              </a:lnSpc>
              <a:buFont typeface="Wingdings" pitchFamily="2" charset="2"/>
              <a:buChar char="§"/>
              <a:defRPr/>
            </a:pPr>
            <a:r>
              <a:rPr lang="en-US" sz="2400" dirty="0"/>
              <a:t>Who are AdventHealth Advantage Plans and Health First Health Plans?</a:t>
            </a:r>
          </a:p>
          <a:p>
            <a:pPr>
              <a:lnSpc>
                <a:spcPct val="100000"/>
              </a:lnSpc>
              <a:buFont typeface="Wingdings" pitchFamily="2" charset="2"/>
              <a:buChar char="§"/>
              <a:defRPr/>
            </a:pPr>
            <a:r>
              <a:rPr lang="en-US" sz="2400" dirty="0"/>
              <a:t>Basics of Medicare</a:t>
            </a:r>
          </a:p>
          <a:p>
            <a:pPr>
              <a:lnSpc>
                <a:spcPct val="100000"/>
              </a:lnSpc>
              <a:buFont typeface="Wingdings" pitchFamily="2" charset="2"/>
              <a:buChar char="§"/>
              <a:defRPr/>
            </a:pPr>
            <a:r>
              <a:rPr lang="en-US" sz="2400" dirty="0"/>
              <a:t>Enrollment periods/eligibility</a:t>
            </a:r>
          </a:p>
          <a:p>
            <a:pPr>
              <a:lnSpc>
                <a:spcPct val="100000"/>
              </a:lnSpc>
              <a:buFont typeface="Wingdings" pitchFamily="2" charset="2"/>
              <a:buChar char="§"/>
              <a:defRPr/>
            </a:pPr>
            <a:r>
              <a:rPr lang="en-US" sz="2400" dirty="0"/>
              <a:t>Our 2022 Medicare Advantage Plan</a:t>
            </a:r>
          </a:p>
          <a:p>
            <a:pPr lvl="1">
              <a:lnSpc>
                <a:spcPct val="100000"/>
              </a:lnSpc>
              <a:buFont typeface="Wingdings" pitchFamily="2" charset="2"/>
              <a:buChar char="§"/>
              <a:defRPr/>
            </a:pPr>
            <a:r>
              <a:rPr lang="en-US" sz="2000" dirty="0"/>
              <a:t>AdventHealth SunSaver Plan </a:t>
            </a:r>
          </a:p>
          <a:p>
            <a:pPr>
              <a:lnSpc>
                <a:spcPct val="100000"/>
              </a:lnSpc>
              <a:buFont typeface="Wingdings" pitchFamily="2" charset="2"/>
              <a:buChar char="§"/>
              <a:defRPr/>
            </a:pPr>
            <a:r>
              <a:rPr lang="en-US" sz="2400" dirty="0"/>
              <a:t>How to enroll</a:t>
            </a:r>
          </a:p>
        </p:txBody>
      </p:sp>
      <p:grpSp>
        <p:nvGrpSpPr>
          <p:cNvPr id="11" name="Graphic 3">
            <a:extLst>
              <a:ext uri="{FF2B5EF4-FFF2-40B4-BE49-F238E27FC236}">
                <a16:creationId xmlns:a16="http://schemas.microsoft.com/office/drawing/2014/main" id="{6008FAB6-3D50-4497-A920-28598171037E}"/>
              </a:ext>
            </a:extLst>
          </p:cNvPr>
          <p:cNvGrpSpPr/>
          <p:nvPr/>
        </p:nvGrpSpPr>
        <p:grpSpPr>
          <a:xfrm>
            <a:off x="5981700" y="4087301"/>
            <a:ext cx="2900177" cy="1690833"/>
            <a:chOff x="2182354" y="2220813"/>
            <a:chExt cx="4722079" cy="2753022"/>
          </a:xfrm>
        </p:grpSpPr>
        <p:sp>
          <p:nvSpPr>
            <p:cNvPr id="12" name="Freeform: Shape 11">
              <a:extLst>
                <a:ext uri="{FF2B5EF4-FFF2-40B4-BE49-F238E27FC236}">
                  <a16:creationId xmlns:a16="http://schemas.microsoft.com/office/drawing/2014/main" id="{EB4E4592-EEC5-414F-90A9-6D628FCAF59F}"/>
                </a:ext>
              </a:extLst>
            </p:cNvPr>
            <p:cNvSpPr/>
            <p:nvPr/>
          </p:nvSpPr>
          <p:spPr>
            <a:xfrm>
              <a:off x="2182354" y="2453183"/>
              <a:ext cx="4722079" cy="914201"/>
            </a:xfrm>
            <a:custGeom>
              <a:avLst/>
              <a:gdLst>
                <a:gd name="connsiteX0" fmla="*/ 61 w 4722079"/>
                <a:gd name="connsiteY0" fmla="*/ 8731 h 914201"/>
                <a:gd name="connsiteX1" fmla="*/ 61 w 4722079"/>
                <a:gd name="connsiteY1" fmla="*/ 914202 h 914201"/>
                <a:gd name="connsiteX2" fmla="*/ 4722080 w 4722079"/>
                <a:gd name="connsiteY2" fmla="*/ 914202 h 914201"/>
                <a:gd name="connsiteX3" fmla="*/ 4722080 w 4722079"/>
                <a:gd name="connsiteY3" fmla="*/ 8731 h 914201"/>
                <a:gd name="connsiteX4" fmla="*/ 61 w 4722079"/>
                <a:gd name="connsiteY4" fmla="*/ 8731 h 91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079" h="914201">
                  <a:moveTo>
                    <a:pt x="61" y="8731"/>
                  </a:moveTo>
                  <a:lnTo>
                    <a:pt x="61" y="914202"/>
                  </a:lnTo>
                  <a:lnTo>
                    <a:pt x="4722080" y="914202"/>
                  </a:lnTo>
                  <a:lnTo>
                    <a:pt x="4722080" y="8731"/>
                  </a:lnTo>
                  <a:cubicBezTo>
                    <a:pt x="4722080" y="8731"/>
                    <a:pt x="-19584" y="-10914"/>
                    <a:pt x="61" y="8731"/>
                  </a:cubicBezTo>
                  <a:close/>
                </a:path>
              </a:pathLst>
            </a:custGeom>
            <a:solidFill>
              <a:srgbClr val="FFFFFF"/>
            </a:solidFill>
            <a:ln w="893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183C5B7-E86C-4FD6-943D-1F7353AB6673}"/>
                </a:ext>
              </a:extLst>
            </p:cNvPr>
            <p:cNvSpPr/>
            <p:nvPr/>
          </p:nvSpPr>
          <p:spPr>
            <a:xfrm>
              <a:off x="2182415" y="2220813"/>
              <a:ext cx="4722018" cy="491132"/>
            </a:xfrm>
            <a:custGeom>
              <a:avLst/>
              <a:gdLst>
                <a:gd name="connsiteX0" fmla="*/ 4722019 w 4722018"/>
                <a:gd name="connsiteY0" fmla="*/ 491133 h 491132"/>
                <a:gd name="connsiteX1" fmla="*/ 4722019 w 4722018"/>
                <a:gd name="connsiteY1" fmla="*/ 243781 h 491132"/>
                <a:gd name="connsiteX2" fmla="*/ 4467523 w 4722018"/>
                <a:gd name="connsiteY2" fmla="*/ 0 h 491132"/>
                <a:gd name="connsiteX3" fmla="*/ 254496 w 4722018"/>
                <a:gd name="connsiteY3" fmla="*/ 0 h 491132"/>
                <a:gd name="connsiteX4" fmla="*/ 0 w 4722018"/>
                <a:gd name="connsiteY4" fmla="*/ 243781 h 491132"/>
                <a:gd name="connsiteX5" fmla="*/ 0 w 4722018"/>
                <a:gd name="connsiteY5" fmla="*/ 490240 h 491132"/>
                <a:gd name="connsiteX6" fmla="*/ 4722019 w 4722018"/>
                <a:gd name="connsiteY6" fmla="*/ 490240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18" h="491132">
                  <a:moveTo>
                    <a:pt x="4722019" y="491133"/>
                  </a:moveTo>
                  <a:lnTo>
                    <a:pt x="4722019" y="243781"/>
                  </a:lnTo>
                  <a:cubicBezTo>
                    <a:pt x="4722019" y="109835"/>
                    <a:pt x="4607719" y="0"/>
                    <a:pt x="4467523" y="0"/>
                  </a:cubicBezTo>
                  <a:lnTo>
                    <a:pt x="254496" y="0"/>
                  </a:lnTo>
                  <a:cubicBezTo>
                    <a:pt x="114300" y="0"/>
                    <a:pt x="0" y="109835"/>
                    <a:pt x="0" y="243781"/>
                  </a:cubicBezTo>
                  <a:lnTo>
                    <a:pt x="0" y="490240"/>
                  </a:lnTo>
                  <a:lnTo>
                    <a:pt x="4722019" y="490240"/>
                  </a:lnTo>
                  <a:close/>
                </a:path>
              </a:pathLst>
            </a:custGeom>
            <a:solidFill>
              <a:schemeClr val="bg1">
                <a:lumMod val="85000"/>
              </a:schemeClr>
            </a:solidFill>
            <a:ln w="893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BBF9765-0BB1-4A0A-86EE-F303D6007B83}"/>
                </a:ext>
              </a:extLst>
            </p:cNvPr>
            <p:cNvSpPr/>
            <p:nvPr/>
          </p:nvSpPr>
          <p:spPr>
            <a:xfrm>
              <a:off x="2182415" y="3199506"/>
              <a:ext cx="4722018" cy="1774329"/>
            </a:xfrm>
            <a:custGeom>
              <a:avLst/>
              <a:gdLst>
                <a:gd name="connsiteX0" fmla="*/ 0 w 4722018"/>
                <a:gd name="connsiteY0" fmla="*/ 0 h 1774329"/>
                <a:gd name="connsiteX1" fmla="*/ 0 w 4722018"/>
                <a:gd name="connsiteY1" fmla="*/ 1530549 h 1774329"/>
                <a:gd name="connsiteX2" fmla="*/ 254496 w 4722018"/>
                <a:gd name="connsiteY2" fmla="*/ 1774329 h 1774329"/>
                <a:gd name="connsiteX3" fmla="*/ 4467523 w 4722018"/>
                <a:gd name="connsiteY3" fmla="*/ 1774329 h 1774329"/>
                <a:gd name="connsiteX4" fmla="*/ 4722019 w 4722018"/>
                <a:gd name="connsiteY4" fmla="*/ 1530549 h 1774329"/>
                <a:gd name="connsiteX5" fmla="*/ 4722019 w 4722018"/>
                <a:gd name="connsiteY5" fmla="*/ 0 h 1774329"/>
                <a:gd name="connsiteX6" fmla="*/ 0 w 4722018"/>
                <a:gd name="connsiteY6" fmla="*/ 0 h 1774329"/>
                <a:gd name="connsiteX7" fmla="*/ 1478756 w 4722018"/>
                <a:gd name="connsiteY7" fmla="*/ 1056382 h 1774329"/>
                <a:gd name="connsiteX8" fmla="*/ 1091208 w 4722018"/>
                <a:gd name="connsiteY8" fmla="*/ 1056382 h 1774329"/>
                <a:gd name="connsiteX9" fmla="*/ 1091208 w 4722018"/>
                <a:gd name="connsiteY9" fmla="*/ 1443931 h 1774329"/>
                <a:gd name="connsiteX10" fmla="*/ 785813 w 4722018"/>
                <a:gd name="connsiteY10" fmla="*/ 1443931 h 1774329"/>
                <a:gd name="connsiteX11" fmla="*/ 785813 w 4722018"/>
                <a:gd name="connsiteY11" fmla="*/ 1056382 h 1774329"/>
                <a:gd name="connsiteX12" fmla="*/ 398264 w 4722018"/>
                <a:gd name="connsiteY12" fmla="*/ 1056382 h 1774329"/>
                <a:gd name="connsiteX13" fmla="*/ 398264 w 4722018"/>
                <a:gd name="connsiteY13" fmla="*/ 750987 h 1774329"/>
                <a:gd name="connsiteX14" fmla="*/ 785813 w 4722018"/>
                <a:gd name="connsiteY14" fmla="*/ 750987 h 1774329"/>
                <a:gd name="connsiteX15" fmla="*/ 785813 w 4722018"/>
                <a:gd name="connsiteY15" fmla="*/ 363438 h 1774329"/>
                <a:gd name="connsiteX16" fmla="*/ 1091208 w 4722018"/>
                <a:gd name="connsiteY16" fmla="*/ 363438 h 1774329"/>
                <a:gd name="connsiteX17" fmla="*/ 1091208 w 4722018"/>
                <a:gd name="connsiteY17" fmla="*/ 750987 h 1774329"/>
                <a:gd name="connsiteX18" fmla="*/ 1478756 w 4722018"/>
                <a:gd name="connsiteY18" fmla="*/ 750987 h 1774329"/>
                <a:gd name="connsiteX19" fmla="*/ 1478756 w 4722018"/>
                <a:gd name="connsiteY19" fmla="*/ 1056382 h 1774329"/>
                <a:gd name="connsiteX20" fmla="*/ 4146054 w 4722018"/>
                <a:gd name="connsiteY20" fmla="*/ 1443931 h 1774329"/>
                <a:gd name="connsiteX21" fmla="*/ 3474542 w 4722018"/>
                <a:gd name="connsiteY21" fmla="*/ 1443931 h 1774329"/>
                <a:gd name="connsiteX22" fmla="*/ 3274516 w 4722018"/>
                <a:gd name="connsiteY22" fmla="*/ 1217117 h 1774329"/>
                <a:gd name="connsiteX23" fmla="*/ 3474542 w 4722018"/>
                <a:gd name="connsiteY23" fmla="*/ 990303 h 1774329"/>
                <a:gd name="connsiteX24" fmla="*/ 4146054 w 4722018"/>
                <a:gd name="connsiteY24" fmla="*/ 990303 h 1774329"/>
                <a:gd name="connsiteX25" fmla="*/ 4346079 w 4722018"/>
                <a:gd name="connsiteY25" fmla="*/ 1217117 h 1774329"/>
                <a:gd name="connsiteX26" fmla="*/ 4146054 w 4722018"/>
                <a:gd name="connsiteY26" fmla="*/ 1443931 h 17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2018" h="1774329">
                  <a:moveTo>
                    <a:pt x="0" y="0"/>
                  </a:moveTo>
                  <a:lnTo>
                    <a:pt x="0" y="1530549"/>
                  </a:lnTo>
                  <a:cubicBezTo>
                    <a:pt x="0" y="1664494"/>
                    <a:pt x="114300" y="1774329"/>
                    <a:pt x="254496" y="1774329"/>
                  </a:cubicBezTo>
                  <a:lnTo>
                    <a:pt x="4467523" y="1774329"/>
                  </a:lnTo>
                  <a:cubicBezTo>
                    <a:pt x="4607719" y="1774329"/>
                    <a:pt x="4722019" y="1664494"/>
                    <a:pt x="4722019" y="1530549"/>
                  </a:cubicBezTo>
                  <a:lnTo>
                    <a:pt x="4722019" y="0"/>
                  </a:lnTo>
                  <a:lnTo>
                    <a:pt x="0" y="0"/>
                  </a:lnTo>
                  <a:close/>
                  <a:moveTo>
                    <a:pt x="1478756" y="1056382"/>
                  </a:moveTo>
                  <a:lnTo>
                    <a:pt x="1091208" y="1056382"/>
                  </a:lnTo>
                  <a:lnTo>
                    <a:pt x="1091208" y="1443931"/>
                  </a:lnTo>
                  <a:lnTo>
                    <a:pt x="785813" y="1443931"/>
                  </a:lnTo>
                  <a:lnTo>
                    <a:pt x="785813" y="1056382"/>
                  </a:lnTo>
                  <a:lnTo>
                    <a:pt x="398264" y="1056382"/>
                  </a:lnTo>
                  <a:lnTo>
                    <a:pt x="398264" y="750987"/>
                  </a:lnTo>
                  <a:lnTo>
                    <a:pt x="785813" y="750987"/>
                  </a:lnTo>
                  <a:lnTo>
                    <a:pt x="785813" y="363438"/>
                  </a:lnTo>
                  <a:lnTo>
                    <a:pt x="1091208" y="363438"/>
                  </a:lnTo>
                  <a:lnTo>
                    <a:pt x="1091208" y="750987"/>
                  </a:lnTo>
                  <a:lnTo>
                    <a:pt x="1478756" y="750987"/>
                  </a:lnTo>
                  <a:lnTo>
                    <a:pt x="1478756" y="1056382"/>
                  </a:lnTo>
                  <a:close/>
                  <a:moveTo>
                    <a:pt x="4146054" y="1443931"/>
                  </a:moveTo>
                  <a:lnTo>
                    <a:pt x="3474542" y="1443931"/>
                  </a:lnTo>
                  <a:cubicBezTo>
                    <a:pt x="3364707" y="1443931"/>
                    <a:pt x="3274516" y="1342132"/>
                    <a:pt x="3274516" y="1217117"/>
                  </a:cubicBezTo>
                  <a:cubicBezTo>
                    <a:pt x="3274516" y="1092101"/>
                    <a:pt x="3363813" y="990303"/>
                    <a:pt x="3474542" y="990303"/>
                  </a:cubicBezTo>
                  <a:lnTo>
                    <a:pt x="4146054" y="990303"/>
                  </a:lnTo>
                  <a:cubicBezTo>
                    <a:pt x="4256782" y="990303"/>
                    <a:pt x="4346079" y="1092101"/>
                    <a:pt x="4346079" y="1217117"/>
                  </a:cubicBezTo>
                  <a:cubicBezTo>
                    <a:pt x="4346079" y="1343025"/>
                    <a:pt x="4256782" y="1443931"/>
                    <a:pt x="4146054" y="1443931"/>
                  </a:cubicBezTo>
                  <a:close/>
                </a:path>
              </a:pathLst>
            </a:custGeom>
            <a:solidFill>
              <a:schemeClr val="bg1">
                <a:lumMod val="85000"/>
              </a:schemeClr>
            </a:solidFill>
            <a:ln w="8930" cap="flat">
              <a:noFill/>
              <a:prstDash val="solid"/>
              <a:miter/>
            </a:ln>
          </p:spPr>
          <p:txBody>
            <a:bodyPr rtlCol="0" anchor="ctr"/>
            <a:lstStyle/>
            <a:p>
              <a:endParaRPr lang="en-US"/>
            </a:p>
          </p:txBody>
        </p:sp>
      </p:grpSp>
    </p:spTree>
    <p:extLst>
      <p:ext uri="{BB962C8B-B14F-4D97-AF65-F5344CB8AC3E}">
        <p14:creationId xmlns:p14="http://schemas.microsoft.com/office/powerpoint/2010/main" val="4256132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7D8F4E-B110-47F5-8E9F-988BA2DBD2C7}"/>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Ready to Enroll?</a:t>
            </a:r>
          </a:p>
        </p:txBody>
      </p:sp>
      <p:sp>
        <p:nvSpPr>
          <p:cNvPr id="14" name="Content Placeholder 2">
            <a:extLst>
              <a:ext uri="{FF2B5EF4-FFF2-40B4-BE49-F238E27FC236}">
                <a16:creationId xmlns:a16="http://schemas.microsoft.com/office/drawing/2014/main" id="{1ABCB535-AFE3-4D17-BF87-AC0E66F850B1}"/>
              </a:ext>
            </a:extLst>
          </p:cNvPr>
          <p:cNvSpPr txBox="1">
            <a:spLocks/>
          </p:cNvSpPr>
          <p:nvPr/>
        </p:nvSpPr>
        <p:spPr>
          <a:xfrm>
            <a:off x="262123" y="1836575"/>
            <a:ext cx="8335777" cy="41433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1800" b="1" dirty="0"/>
              <a:t>Enroll Today</a:t>
            </a:r>
          </a:p>
          <a:p>
            <a:pPr>
              <a:lnSpc>
                <a:spcPct val="100000"/>
              </a:lnSpc>
              <a:buFont typeface="Wingdings" pitchFamily="2" charset="2"/>
              <a:buChar char="§"/>
              <a:defRPr/>
            </a:pPr>
            <a:r>
              <a:rPr lang="en-US" sz="1800" dirty="0"/>
              <a:t>Complete form included in enrollment packet</a:t>
            </a:r>
          </a:p>
          <a:p>
            <a:pPr marL="0" indent="0">
              <a:lnSpc>
                <a:spcPct val="100000"/>
              </a:lnSpc>
              <a:buNone/>
              <a:defRPr/>
            </a:pPr>
            <a:r>
              <a:rPr lang="en-US" sz="1800" b="1" dirty="0">
                <a:latin typeface="Arial" panose="020B0604020202020204" pitchFamily="34" charset="0"/>
                <a:cs typeface="Arial" panose="020B0604020202020204" pitchFamily="34" charset="0"/>
              </a:rPr>
              <a:t>Come to our office</a:t>
            </a:r>
          </a:p>
          <a:p>
            <a:pPr>
              <a:lnSpc>
                <a:spcPct val="100000"/>
              </a:lnSpc>
              <a:defRPr/>
            </a:pPr>
            <a:r>
              <a:rPr lang="en-US" sz="1800" dirty="0">
                <a:latin typeface="Arial" panose="020B0604020202020204" pitchFamily="34" charset="0"/>
                <a:cs typeface="Arial" panose="020B0604020202020204" pitchFamily="34" charset="0"/>
              </a:rPr>
              <a:t> No appointment necessary</a:t>
            </a:r>
          </a:p>
          <a:p>
            <a:pPr marL="0" indent="0">
              <a:lnSpc>
                <a:spcPct val="100000"/>
              </a:lnSpc>
              <a:buNone/>
              <a:defRPr/>
            </a:pPr>
            <a:r>
              <a:rPr lang="en-US" sz="1800" b="1" dirty="0">
                <a:latin typeface="Arial" panose="020B0604020202020204" pitchFamily="34" charset="0"/>
                <a:cs typeface="Arial" panose="020B0604020202020204" pitchFamily="34" charset="0"/>
              </a:rPr>
              <a:t>Request a Telephone Enrollment or Home Appointment</a:t>
            </a:r>
          </a:p>
          <a:p>
            <a:pPr>
              <a:lnSpc>
                <a:spcPct val="100000"/>
              </a:lnSpc>
              <a:defRPr/>
            </a:pPr>
            <a:r>
              <a:rPr lang="en-US" sz="1800" dirty="0">
                <a:latin typeface="Arial" panose="020B0604020202020204" pitchFamily="34" charset="0"/>
                <a:cs typeface="Arial" panose="020B0604020202020204" pitchFamily="34" charset="0"/>
              </a:rPr>
              <a:t>1-877-535-8278 (toll-free)</a:t>
            </a:r>
          </a:p>
          <a:p>
            <a:pPr>
              <a:lnSpc>
                <a:spcPct val="100000"/>
              </a:lnSpc>
              <a:defRPr/>
            </a:pPr>
            <a:r>
              <a:rPr lang="en-US" sz="1800" dirty="0">
                <a:latin typeface="Arial" panose="020B0604020202020204" pitchFamily="34" charset="0"/>
                <a:cs typeface="Arial" panose="020B0604020202020204" pitchFamily="34" charset="0"/>
              </a:rPr>
              <a:t>1-800-955-8771 (TDD/TTY Relay)</a:t>
            </a:r>
          </a:p>
          <a:p>
            <a:pPr marL="0" indent="0">
              <a:lnSpc>
                <a:spcPct val="100000"/>
              </a:lnSpc>
              <a:buNone/>
              <a:defRPr/>
            </a:pPr>
            <a:r>
              <a:rPr lang="en-US" sz="1800" b="1" dirty="0">
                <a:latin typeface="Arial" panose="020B0604020202020204" pitchFamily="34" charset="0"/>
                <a:cs typeface="Arial" panose="020B0604020202020204" pitchFamily="34" charset="0"/>
              </a:rPr>
              <a:t>Enroll Online</a:t>
            </a:r>
          </a:p>
          <a:p>
            <a:pPr>
              <a:lnSpc>
                <a:spcPct val="100000"/>
              </a:lnSpc>
              <a:defRPr/>
            </a:pPr>
            <a:r>
              <a:rPr lang="en-US" sz="1800" dirty="0">
                <a:latin typeface="Arial" panose="020B0604020202020204" pitchFamily="34" charset="0"/>
                <a:cs typeface="Arial" panose="020B0604020202020204" pitchFamily="34" charset="0"/>
              </a:rPr>
              <a:t>myAHplan.com – AdventHealth Advantage Plan</a:t>
            </a:r>
          </a:p>
          <a:p>
            <a:pPr>
              <a:lnSpc>
                <a:spcPct val="100000"/>
              </a:lnSpc>
              <a:defRPr/>
            </a:pPr>
            <a:r>
              <a:rPr lang="en-US" sz="1800" dirty="0">
                <a:latin typeface="Arial" panose="020B0604020202020204" pitchFamily="34" charset="0"/>
                <a:cs typeface="Arial" panose="020B0604020202020204" pitchFamily="34" charset="0"/>
              </a:rPr>
              <a:t>medicare.gov – CMS Online Enrollment Center</a:t>
            </a:r>
            <a:endParaRPr lang="en-US" sz="1800" dirty="0"/>
          </a:p>
        </p:txBody>
      </p:sp>
      <p:grpSp>
        <p:nvGrpSpPr>
          <p:cNvPr id="15" name="Group 14">
            <a:extLst>
              <a:ext uri="{FF2B5EF4-FFF2-40B4-BE49-F238E27FC236}">
                <a16:creationId xmlns:a16="http://schemas.microsoft.com/office/drawing/2014/main" id="{9F30E8FB-B411-47A4-8984-B538148F62C1}"/>
              </a:ext>
            </a:extLst>
          </p:cNvPr>
          <p:cNvGrpSpPr/>
          <p:nvPr/>
        </p:nvGrpSpPr>
        <p:grpSpPr>
          <a:xfrm>
            <a:off x="6596147" y="3471613"/>
            <a:ext cx="2285730" cy="2285922"/>
            <a:chOff x="4570785" y="2044477"/>
            <a:chExt cx="4242745" cy="4243101"/>
          </a:xfrm>
          <a:solidFill>
            <a:schemeClr val="bg1">
              <a:lumMod val="85000"/>
            </a:schemeClr>
          </a:solidFill>
        </p:grpSpPr>
        <p:sp>
          <p:nvSpPr>
            <p:cNvPr id="16" name="Freeform: Shape 15">
              <a:extLst>
                <a:ext uri="{FF2B5EF4-FFF2-40B4-BE49-F238E27FC236}">
                  <a16:creationId xmlns:a16="http://schemas.microsoft.com/office/drawing/2014/main" id="{442CBABD-89A2-4E52-9573-B768E44C9DE3}"/>
                </a:ext>
              </a:extLst>
            </p:cNvPr>
            <p:cNvSpPr/>
            <p:nvPr/>
          </p:nvSpPr>
          <p:spPr>
            <a:xfrm>
              <a:off x="5605022" y="2044477"/>
              <a:ext cx="3208508" cy="3210094"/>
            </a:xfrm>
            <a:custGeom>
              <a:avLst/>
              <a:gdLst>
                <a:gd name="connsiteX0" fmla="*/ 1112317 w 3208508"/>
                <a:gd name="connsiteY0" fmla="*/ 2912650 h 3210094"/>
                <a:gd name="connsiteX1" fmla="*/ 284214 w 3208508"/>
                <a:gd name="connsiteY1" fmla="*/ 3196685 h 3210094"/>
                <a:gd name="connsiteX2" fmla="*/ 151626 w 3208508"/>
                <a:gd name="connsiteY2" fmla="*/ 3202972 h 3210094"/>
                <a:gd name="connsiteX3" fmla="*/ 65330 w 3208508"/>
                <a:gd name="connsiteY3" fmla="*/ 3154394 h 3210094"/>
                <a:gd name="connsiteX4" fmla="*/ 12180 w 3208508"/>
                <a:gd name="connsiteY4" fmla="*/ 3071527 h 3210094"/>
                <a:gd name="connsiteX5" fmla="*/ 11037 w 3208508"/>
                <a:gd name="connsiteY5" fmla="*/ 2924651 h 3210094"/>
                <a:gd name="connsiteX6" fmla="*/ 295072 w 3208508"/>
                <a:gd name="connsiteY6" fmla="*/ 2097119 h 3210094"/>
                <a:gd name="connsiteX7" fmla="*/ 2317039 w 3208508"/>
                <a:gd name="connsiteY7" fmla="*/ 74581 h 3210094"/>
                <a:gd name="connsiteX8" fmla="*/ 2678228 w 3208508"/>
                <a:gd name="connsiteY8" fmla="*/ 74581 h 3210094"/>
                <a:gd name="connsiteX9" fmla="*/ 3133713 w 3208508"/>
                <a:gd name="connsiteY9" fmla="*/ 530066 h 3210094"/>
                <a:gd name="connsiteX10" fmla="*/ 3133713 w 3208508"/>
                <a:gd name="connsiteY10" fmla="*/ 891254 h 3210094"/>
                <a:gd name="connsiteX11" fmla="*/ 1112317 w 3208508"/>
                <a:gd name="connsiteY11" fmla="*/ 2912650 h 3210094"/>
                <a:gd name="connsiteX12" fmla="*/ 886004 w 3208508"/>
                <a:gd name="connsiteY12" fmla="*/ 2789777 h 3210094"/>
                <a:gd name="connsiteX13" fmla="*/ 419088 w 3208508"/>
                <a:gd name="connsiteY13" fmla="*/ 2322862 h 3210094"/>
                <a:gd name="connsiteX14" fmla="*/ 193345 w 3208508"/>
                <a:gd name="connsiteY14" fmla="*/ 2980087 h 3210094"/>
                <a:gd name="connsiteX15" fmla="*/ 228779 w 3208508"/>
                <a:gd name="connsiteY15" fmla="*/ 3015520 h 3210094"/>
                <a:gd name="connsiteX16" fmla="*/ 886004 w 3208508"/>
                <a:gd name="connsiteY16" fmla="*/ 2789777 h 3210094"/>
                <a:gd name="connsiteX17" fmla="*/ 1935277 w 3208508"/>
                <a:gd name="connsiteY17" fmla="*/ 725519 h 3210094"/>
                <a:gd name="connsiteX18" fmla="*/ 1823835 w 3208508"/>
                <a:gd name="connsiteY18" fmla="*/ 836962 h 3210094"/>
                <a:gd name="connsiteX19" fmla="*/ 512814 w 3208508"/>
                <a:gd name="connsiteY19" fmla="*/ 2147983 h 3210094"/>
                <a:gd name="connsiteX20" fmla="*/ 1060882 w 3208508"/>
                <a:gd name="connsiteY20" fmla="*/ 2695480 h 3210094"/>
                <a:gd name="connsiteX21" fmla="*/ 2371904 w 3208508"/>
                <a:gd name="connsiteY21" fmla="*/ 1384459 h 3210094"/>
                <a:gd name="connsiteX22" fmla="*/ 2483346 w 3208508"/>
                <a:gd name="connsiteY22" fmla="*/ 1273016 h 3210094"/>
                <a:gd name="connsiteX23" fmla="*/ 1935277 w 3208508"/>
                <a:gd name="connsiteY23" fmla="*/ 725519 h 3210094"/>
                <a:gd name="connsiteX24" fmla="*/ 2617077 w 3208508"/>
                <a:gd name="connsiteY24" fmla="*/ 1138714 h 3210094"/>
                <a:gd name="connsiteX25" fmla="*/ 2999411 w 3208508"/>
                <a:gd name="connsiteY25" fmla="*/ 755809 h 3210094"/>
                <a:gd name="connsiteX26" fmla="*/ 2999411 w 3208508"/>
                <a:gd name="connsiteY26" fmla="*/ 663797 h 3210094"/>
                <a:gd name="connsiteX27" fmla="*/ 2543925 w 3208508"/>
                <a:gd name="connsiteY27" fmla="*/ 208312 h 3210094"/>
                <a:gd name="connsiteX28" fmla="*/ 2451914 w 3208508"/>
                <a:gd name="connsiteY28" fmla="*/ 208312 h 3210094"/>
                <a:gd name="connsiteX29" fmla="*/ 2069009 w 3208508"/>
                <a:gd name="connsiteY29" fmla="*/ 591217 h 3210094"/>
                <a:gd name="connsiteX30" fmla="*/ 2617077 w 3208508"/>
                <a:gd name="connsiteY30" fmla="*/ 1138714 h 321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8508" h="3210094">
                  <a:moveTo>
                    <a:pt x="1112317" y="2912650"/>
                  </a:moveTo>
                  <a:lnTo>
                    <a:pt x="284214" y="3196685"/>
                  </a:lnTo>
                  <a:cubicBezTo>
                    <a:pt x="237351" y="3212687"/>
                    <a:pt x="192202" y="3213830"/>
                    <a:pt x="151626" y="3202972"/>
                  </a:cubicBezTo>
                  <a:cubicBezTo>
                    <a:pt x="119050" y="3194399"/>
                    <a:pt x="89332" y="3177254"/>
                    <a:pt x="65330" y="3154394"/>
                  </a:cubicBezTo>
                  <a:cubicBezTo>
                    <a:pt x="41898" y="3132106"/>
                    <a:pt x="23610" y="3104102"/>
                    <a:pt x="12180" y="3071527"/>
                  </a:cubicBezTo>
                  <a:cubicBezTo>
                    <a:pt x="-2679" y="3027521"/>
                    <a:pt x="-4965" y="2968657"/>
                    <a:pt x="11037" y="2924651"/>
                  </a:cubicBezTo>
                  <a:lnTo>
                    <a:pt x="295072" y="2097119"/>
                  </a:lnTo>
                  <a:cubicBezTo>
                    <a:pt x="1189470" y="1202722"/>
                    <a:pt x="2202739" y="188309"/>
                    <a:pt x="2317039" y="74581"/>
                  </a:cubicBezTo>
                  <a:cubicBezTo>
                    <a:pt x="2416481" y="-24860"/>
                    <a:pt x="2578787" y="-24860"/>
                    <a:pt x="2678228" y="74581"/>
                  </a:cubicBezTo>
                  <a:lnTo>
                    <a:pt x="3133713" y="530066"/>
                  </a:lnTo>
                  <a:cubicBezTo>
                    <a:pt x="3233726" y="630079"/>
                    <a:pt x="3233154" y="791813"/>
                    <a:pt x="3133713" y="891254"/>
                  </a:cubicBezTo>
                  <a:cubicBezTo>
                    <a:pt x="3134284" y="890111"/>
                    <a:pt x="1280910" y="2744057"/>
                    <a:pt x="1112317" y="2912650"/>
                  </a:cubicBezTo>
                  <a:moveTo>
                    <a:pt x="886004" y="2789777"/>
                  </a:moveTo>
                  <a:lnTo>
                    <a:pt x="419088" y="2322862"/>
                  </a:lnTo>
                  <a:lnTo>
                    <a:pt x="193345" y="2980087"/>
                  </a:lnTo>
                  <a:cubicBezTo>
                    <a:pt x="184201" y="3014377"/>
                    <a:pt x="195060" y="3026950"/>
                    <a:pt x="228779" y="3015520"/>
                  </a:cubicBezTo>
                  <a:lnTo>
                    <a:pt x="886004" y="2789777"/>
                  </a:lnTo>
                  <a:close/>
                  <a:moveTo>
                    <a:pt x="1935277" y="725519"/>
                  </a:moveTo>
                  <a:lnTo>
                    <a:pt x="1823835" y="836962"/>
                  </a:lnTo>
                  <a:lnTo>
                    <a:pt x="512814" y="2147983"/>
                  </a:lnTo>
                  <a:lnTo>
                    <a:pt x="1060882" y="2695480"/>
                  </a:lnTo>
                  <a:lnTo>
                    <a:pt x="2371904" y="1384459"/>
                  </a:lnTo>
                  <a:lnTo>
                    <a:pt x="2483346" y="1273016"/>
                  </a:lnTo>
                  <a:lnTo>
                    <a:pt x="1935277" y="725519"/>
                  </a:lnTo>
                  <a:close/>
                  <a:moveTo>
                    <a:pt x="2617077" y="1138714"/>
                  </a:moveTo>
                  <a:lnTo>
                    <a:pt x="2999411" y="755809"/>
                  </a:lnTo>
                  <a:cubicBezTo>
                    <a:pt x="3024557" y="730663"/>
                    <a:pt x="3024557" y="688943"/>
                    <a:pt x="2999411" y="663797"/>
                  </a:cubicBezTo>
                  <a:lnTo>
                    <a:pt x="2543925" y="208312"/>
                  </a:lnTo>
                  <a:cubicBezTo>
                    <a:pt x="2518779" y="183166"/>
                    <a:pt x="2477059" y="183737"/>
                    <a:pt x="2451914" y="208312"/>
                  </a:cubicBezTo>
                  <a:cubicBezTo>
                    <a:pt x="2324469" y="335756"/>
                    <a:pt x="2197024" y="463201"/>
                    <a:pt x="2069009" y="591217"/>
                  </a:cubicBezTo>
                  <a:lnTo>
                    <a:pt x="2617077" y="1138714"/>
                  </a:lnTo>
                  <a:close/>
                </a:path>
              </a:pathLst>
            </a:custGeom>
            <a:grpFill/>
            <a:ln w="28575" cap="flat">
              <a:solidFill>
                <a:schemeClr val="bg1">
                  <a:lumMod val="85000"/>
                </a:schemeClr>
              </a:solid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C61A8CD6-D289-4707-BDEF-5FEBE52EEE12}"/>
                </a:ext>
              </a:extLst>
            </p:cNvPr>
            <p:cNvSpPr/>
            <p:nvPr/>
          </p:nvSpPr>
          <p:spPr>
            <a:xfrm>
              <a:off x="4570785" y="2671127"/>
              <a:ext cx="3617023" cy="3616451"/>
            </a:xfrm>
            <a:custGeom>
              <a:avLst/>
              <a:gdLst>
                <a:gd name="connsiteX0" fmla="*/ 342329 w 3617023"/>
                <a:gd name="connsiteY0" fmla="*/ 0 h 3616451"/>
                <a:gd name="connsiteX1" fmla="*/ 1808226 w 3617023"/>
                <a:gd name="connsiteY1" fmla="*/ 0 h 3616451"/>
                <a:gd name="connsiteX2" fmla="*/ 1808226 w 3617023"/>
                <a:gd name="connsiteY2" fmla="*/ 191453 h 3616451"/>
                <a:gd name="connsiteX3" fmla="*/ 342329 w 3617023"/>
                <a:gd name="connsiteY3" fmla="*/ 191453 h 3616451"/>
                <a:gd name="connsiteX4" fmla="*/ 236030 w 3617023"/>
                <a:gd name="connsiteY4" fmla="*/ 236029 h 3616451"/>
                <a:gd name="connsiteX5" fmla="*/ 191453 w 3617023"/>
                <a:gd name="connsiteY5" fmla="*/ 342328 h 3616451"/>
                <a:gd name="connsiteX6" fmla="*/ 191453 w 3617023"/>
                <a:gd name="connsiteY6" fmla="*/ 3274695 h 3616451"/>
                <a:gd name="connsiteX7" fmla="*/ 236030 w 3617023"/>
                <a:gd name="connsiteY7" fmla="*/ 3380994 h 3616451"/>
                <a:gd name="connsiteX8" fmla="*/ 342329 w 3617023"/>
                <a:gd name="connsiteY8" fmla="*/ 3425571 h 3616451"/>
                <a:gd name="connsiteX9" fmla="*/ 3274695 w 3617023"/>
                <a:gd name="connsiteY9" fmla="*/ 3425571 h 3616451"/>
                <a:gd name="connsiteX10" fmla="*/ 3380994 w 3617023"/>
                <a:gd name="connsiteY10" fmla="*/ 3380994 h 3616451"/>
                <a:gd name="connsiteX11" fmla="*/ 3425571 w 3617023"/>
                <a:gd name="connsiteY11" fmla="*/ 3274695 h 3616451"/>
                <a:gd name="connsiteX12" fmla="*/ 3425571 w 3617023"/>
                <a:gd name="connsiteY12" fmla="*/ 1808226 h 3616451"/>
                <a:gd name="connsiteX13" fmla="*/ 3617024 w 3617023"/>
                <a:gd name="connsiteY13" fmla="*/ 1808226 h 3616451"/>
                <a:gd name="connsiteX14" fmla="*/ 3617024 w 3617023"/>
                <a:gd name="connsiteY14" fmla="*/ 3274124 h 3616451"/>
                <a:gd name="connsiteX15" fmla="*/ 3516440 w 3617023"/>
                <a:gd name="connsiteY15" fmla="*/ 3515868 h 3616451"/>
                <a:gd name="connsiteX16" fmla="*/ 3274695 w 3617023"/>
                <a:gd name="connsiteY16" fmla="*/ 3616452 h 3616451"/>
                <a:gd name="connsiteX17" fmla="*/ 342329 w 3617023"/>
                <a:gd name="connsiteY17" fmla="*/ 3616452 h 3616451"/>
                <a:gd name="connsiteX18" fmla="*/ 100584 w 3617023"/>
                <a:gd name="connsiteY18" fmla="*/ 3515868 h 3616451"/>
                <a:gd name="connsiteX19" fmla="*/ 0 w 3617023"/>
                <a:gd name="connsiteY19" fmla="*/ 3274124 h 3616451"/>
                <a:gd name="connsiteX20" fmla="*/ 0 w 3617023"/>
                <a:gd name="connsiteY20" fmla="*/ 341757 h 3616451"/>
                <a:gd name="connsiteX21" fmla="*/ 100584 w 3617023"/>
                <a:gd name="connsiteY21" fmla="*/ 100013 h 3616451"/>
                <a:gd name="connsiteX22" fmla="*/ 342329 w 3617023"/>
                <a:gd name="connsiteY22" fmla="*/ 0 h 361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7023" h="3616451">
                  <a:moveTo>
                    <a:pt x="342329" y="0"/>
                  </a:moveTo>
                  <a:lnTo>
                    <a:pt x="1808226" y="0"/>
                  </a:lnTo>
                  <a:lnTo>
                    <a:pt x="1808226" y="191453"/>
                  </a:lnTo>
                  <a:lnTo>
                    <a:pt x="342329" y="191453"/>
                  </a:lnTo>
                  <a:cubicBezTo>
                    <a:pt x="301180" y="191453"/>
                    <a:pt x="263461" y="208598"/>
                    <a:pt x="236030" y="236029"/>
                  </a:cubicBezTo>
                  <a:cubicBezTo>
                    <a:pt x="208598" y="263462"/>
                    <a:pt x="191453" y="301181"/>
                    <a:pt x="191453" y="342328"/>
                  </a:cubicBezTo>
                  <a:lnTo>
                    <a:pt x="191453" y="3274695"/>
                  </a:lnTo>
                  <a:cubicBezTo>
                    <a:pt x="191453" y="3315843"/>
                    <a:pt x="208598" y="3353562"/>
                    <a:pt x="236030" y="3380994"/>
                  </a:cubicBezTo>
                  <a:cubicBezTo>
                    <a:pt x="263461" y="3408426"/>
                    <a:pt x="301180" y="3425571"/>
                    <a:pt x="342329" y="3425571"/>
                  </a:cubicBezTo>
                  <a:lnTo>
                    <a:pt x="3274695" y="3425571"/>
                  </a:lnTo>
                  <a:cubicBezTo>
                    <a:pt x="3315843" y="3425571"/>
                    <a:pt x="3353562" y="3408426"/>
                    <a:pt x="3380994" y="3380994"/>
                  </a:cubicBezTo>
                  <a:cubicBezTo>
                    <a:pt x="3408426" y="3353562"/>
                    <a:pt x="3425571" y="3315843"/>
                    <a:pt x="3425571" y="3274695"/>
                  </a:cubicBezTo>
                  <a:lnTo>
                    <a:pt x="3425571" y="1808226"/>
                  </a:lnTo>
                  <a:lnTo>
                    <a:pt x="3617024" y="1808226"/>
                  </a:lnTo>
                  <a:lnTo>
                    <a:pt x="3617024" y="3274124"/>
                  </a:lnTo>
                  <a:cubicBezTo>
                    <a:pt x="3617024" y="3368421"/>
                    <a:pt x="3578733" y="3453575"/>
                    <a:pt x="3516440" y="3515868"/>
                  </a:cubicBezTo>
                  <a:cubicBezTo>
                    <a:pt x="3454718" y="3577590"/>
                    <a:pt x="3368993" y="3616452"/>
                    <a:pt x="3274695" y="3616452"/>
                  </a:cubicBezTo>
                  <a:lnTo>
                    <a:pt x="342329" y="3616452"/>
                  </a:lnTo>
                  <a:cubicBezTo>
                    <a:pt x="248031" y="3616452"/>
                    <a:pt x="162878" y="3578161"/>
                    <a:pt x="100584" y="3515868"/>
                  </a:cubicBezTo>
                  <a:cubicBezTo>
                    <a:pt x="38862" y="3454146"/>
                    <a:pt x="0" y="3368421"/>
                    <a:pt x="0" y="3274124"/>
                  </a:cubicBezTo>
                  <a:lnTo>
                    <a:pt x="0" y="341757"/>
                  </a:lnTo>
                  <a:cubicBezTo>
                    <a:pt x="0" y="247459"/>
                    <a:pt x="38290" y="162306"/>
                    <a:pt x="100584" y="100013"/>
                  </a:cubicBezTo>
                  <a:cubicBezTo>
                    <a:pt x="162878" y="38291"/>
                    <a:pt x="248603" y="0"/>
                    <a:pt x="342329" y="0"/>
                  </a:cubicBezTo>
                </a:path>
              </a:pathLst>
            </a:custGeom>
            <a:grpFill/>
            <a:ln w="28575" cap="flat">
              <a:solidFill>
                <a:schemeClr val="bg1">
                  <a:lumMod val="85000"/>
                </a:schemeClr>
              </a:solidFill>
              <a:prstDash val="solid"/>
              <a:miter/>
            </a:ln>
          </p:spPr>
          <p:txBody>
            <a:bodyPr rtlCol="0" anchor="ctr"/>
            <a:lstStyle/>
            <a:p>
              <a:endParaRPr lang="en-US"/>
            </a:p>
          </p:txBody>
        </p:sp>
      </p:grpSp>
    </p:spTree>
    <p:extLst>
      <p:ext uri="{BB962C8B-B14F-4D97-AF65-F5344CB8AC3E}">
        <p14:creationId xmlns:p14="http://schemas.microsoft.com/office/powerpoint/2010/main" val="162670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21" y="2191914"/>
            <a:ext cx="8255726" cy="720701"/>
          </a:xfrm>
        </p:spPr>
        <p:txBody>
          <a:bodyPr/>
          <a:lstStyle/>
          <a:p>
            <a:pPr marL="0" indent="0" algn="ctr">
              <a:buNone/>
              <a:defRPr/>
            </a:pPr>
            <a:r>
              <a:rPr lang="en-US" sz="3200" dirty="0">
                <a:latin typeface="Arial Bold" charset="0"/>
                <a:cs typeface="Arial Bold" charset="0"/>
                <a:sym typeface="Arial Bold" charset="0"/>
              </a:rPr>
              <a:t>Thank you for attending today.</a:t>
            </a:r>
          </a:p>
        </p:txBody>
      </p:sp>
      <p:sp>
        <p:nvSpPr>
          <p:cNvPr id="6" name="Title 1">
            <a:extLst>
              <a:ext uri="{FF2B5EF4-FFF2-40B4-BE49-F238E27FC236}">
                <a16:creationId xmlns:a16="http://schemas.microsoft.com/office/drawing/2014/main" id="{1B5DEE9F-238C-49F5-86FC-95AE848AE71D}"/>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Questions?</a:t>
            </a:r>
          </a:p>
        </p:txBody>
      </p:sp>
      <p:grpSp>
        <p:nvGrpSpPr>
          <p:cNvPr id="9" name="Graphic 7">
            <a:extLst>
              <a:ext uri="{FF2B5EF4-FFF2-40B4-BE49-F238E27FC236}">
                <a16:creationId xmlns:a16="http://schemas.microsoft.com/office/drawing/2014/main" id="{0EFD2A3C-2B16-49AD-9D26-AAFBAA2BD9CF}"/>
              </a:ext>
            </a:extLst>
          </p:cNvPr>
          <p:cNvGrpSpPr/>
          <p:nvPr/>
        </p:nvGrpSpPr>
        <p:grpSpPr>
          <a:xfrm>
            <a:off x="3276064" y="3429000"/>
            <a:ext cx="2591871" cy="2603213"/>
            <a:chOff x="6296639" y="3589746"/>
            <a:chExt cx="2188032" cy="2197607"/>
          </a:xfrm>
          <a:solidFill>
            <a:schemeClr val="bg1">
              <a:lumMod val="85000"/>
            </a:schemeClr>
          </a:solidFill>
        </p:grpSpPr>
        <p:sp>
          <p:nvSpPr>
            <p:cNvPr id="10" name="Freeform: Shape 9">
              <a:extLst>
                <a:ext uri="{FF2B5EF4-FFF2-40B4-BE49-F238E27FC236}">
                  <a16:creationId xmlns:a16="http://schemas.microsoft.com/office/drawing/2014/main" id="{19156EDB-0E17-4F56-9F79-B79F690D204C}"/>
                </a:ext>
              </a:extLst>
            </p:cNvPr>
            <p:cNvSpPr/>
            <p:nvPr/>
          </p:nvSpPr>
          <p:spPr>
            <a:xfrm>
              <a:off x="6296639" y="3589746"/>
              <a:ext cx="2188032" cy="2197607"/>
            </a:xfrm>
            <a:custGeom>
              <a:avLst/>
              <a:gdLst>
                <a:gd name="connsiteX0" fmla="*/ 2155312 w 2188032"/>
                <a:gd name="connsiteY0" fmla="*/ 2006011 h 2197607"/>
                <a:gd name="connsiteX1" fmla="*/ 1518542 w 2188032"/>
                <a:gd name="connsiteY1" fmla="*/ 1369241 h 2197607"/>
                <a:gd name="connsiteX2" fmla="*/ 1697274 w 2188032"/>
                <a:gd name="connsiteY2" fmla="*/ 848637 h 2197607"/>
                <a:gd name="connsiteX3" fmla="*/ 848637 w 2188032"/>
                <a:gd name="connsiteY3" fmla="*/ 0 h 2197607"/>
                <a:gd name="connsiteX4" fmla="*/ 0 w 2188032"/>
                <a:gd name="connsiteY4" fmla="*/ 848832 h 2197607"/>
                <a:gd name="connsiteX5" fmla="*/ 848637 w 2188032"/>
                <a:gd name="connsiteY5" fmla="*/ 1697469 h 2197607"/>
                <a:gd name="connsiteX6" fmla="*/ 1358326 w 2188032"/>
                <a:gd name="connsiteY6" fmla="*/ 1526923 h 2197607"/>
                <a:gd name="connsiteX7" fmla="*/ 1996265 w 2188032"/>
                <a:gd name="connsiteY7" fmla="*/ 2164862 h 2197607"/>
                <a:gd name="connsiteX8" fmla="*/ 2075789 w 2188032"/>
                <a:gd name="connsiteY8" fmla="*/ 2197607 h 2197607"/>
                <a:gd name="connsiteX9" fmla="*/ 2155117 w 2188032"/>
                <a:gd name="connsiteY9" fmla="*/ 2164862 h 2197607"/>
                <a:gd name="connsiteX10" fmla="*/ 2155312 w 2188032"/>
                <a:gd name="connsiteY10" fmla="*/ 2006011 h 2197607"/>
                <a:gd name="connsiteX11" fmla="*/ 848637 w 2188032"/>
                <a:gd name="connsiteY11" fmla="*/ 1566879 h 2197607"/>
                <a:gd name="connsiteX12" fmla="*/ 130590 w 2188032"/>
                <a:gd name="connsiteY12" fmla="*/ 848832 h 2197607"/>
                <a:gd name="connsiteX13" fmla="*/ 848637 w 2188032"/>
                <a:gd name="connsiteY13" fmla="*/ 130784 h 2197607"/>
                <a:gd name="connsiteX14" fmla="*/ 1566684 w 2188032"/>
                <a:gd name="connsiteY14" fmla="*/ 848832 h 2197607"/>
                <a:gd name="connsiteX15" fmla="*/ 848637 w 2188032"/>
                <a:gd name="connsiteY15" fmla="*/ 1566879 h 219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8032" h="2197607">
                  <a:moveTo>
                    <a:pt x="2155312" y="2006011"/>
                  </a:moveTo>
                  <a:lnTo>
                    <a:pt x="1518542" y="1369241"/>
                  </a:lnTo>
                  <a:cubicBezTo>
                    <a:pt x="1630615" y="1225398"/>
                    <a:pt x="1697274" y="1044716"/>
                    <a:pt x="1697274" y="848637"/>
                  </a:cubicBezTo>
                  <a:cubicBezTo>
                    <a:pt x="1697274" y="380659"/>
                    <a:pt x="1316615" y="0"/>
                    <a:pt x="848637" y="0"/>
                  </a:cubicBezTo>
                  <a:cubicBezTo>
                    <a:pt x="380659" y="0"/>
                    <a:pt x="0" y="380854"/>
                    <a:pt x="0" y="848832"/>
                  </a:cubicBezTo>
                  <a:cubicBezTo>
                    <a:pt x="0" y="1316810"/>
                    <a:pt x="380659" y="1697469"/>
                    <a:pt x="848637" y="1697469"/>
                  </a:cubicBezTo>
                  <a:cubicBezTo>
                    <a:pt x="1039843" y="1697469"/>
                    <a:pt x="1216432" y="1633928"/>
                    <a:pt x="1358326" y="1526923"/>
                  </a:cubicBezTo>
                  <a:lnTo>
                    <a:pt x="1996265" y="2164862"/>
                  </a:lnTo>
                  <a:cubicBezTo>
                    <a:pt x="2018095" y="2186692"/>
                    <a:pt x="2046942" y="2197607"/>
                    <a:pt x="2075789" y="2197607"/>
                  </a:cubicBezTo>
                  <a:cubicBezTo>
                    <a:pt x="2104635" y="2197607"/>
                    <a:pt x="2133287" y="2186692"/>
                    <a:pt x="2155117" y="2164862"/>
                  </a:cubicBezTo>
                  <a:cubicBezTo>
                    <a:pt x="2198972" y="2121203"/>
                    <a:pt x="2198972" y="2049671"/>
                    <a:pt x="2155312" y="2006011"/>
                  </a:cubicBezTo>
                  <a:close/>
                  <a:moveTo>
                    <a:pt x="848637" y="1566879"/>
                  </a:moveTo>
                  <a:cubicBezTo>
                    <a:pt x="452580" y="1566879"/>
                    <a:pt x="130590" y="1244694"/>
                    <a:pt x="130590" y="848832"/>
                  </a:cubicBezTo>
                  <a:cubicBezTo>
                    <a:pt x="130590" y="452775"/>
                    <a:pt x="452775" y="130784"/>
                    <a:pt x="848637" y="130784"/>
                  </a:cubicBezTo>
                  <a:cubicBezTo>
                    <a:pt x="1244499" y="130784"/>
                    <a:pt x="1566684" y="452970"/>
                    <a:pt x="1566684" y="848832"/>
                  </a:cubicBezTo>
                  <a:cubicBezTo>
                    <a:pt x="1566879" y="1244694"/>
                    <a:pt x="1244693" y="1566879"/>
                    <a:pt x="848637" y="1566879"/>
                  </a:cubicBezTo>
                  <a:close/>
                </a:path>
              </a:pathLst>
            </a:custGeom>
            <a:grpFill/>
            <a:ln w="1944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73C13C-4E6E-4E75-BA27-C93B856C160C}"/>
                </a:ext>
              </a:extLst>
            </p:cNvPr>
            <p:cNvSpPr/>
            <p:nvPr/>
          </p:nvSpPr>
          <p:spPr>
            <a:xfrm>
              <a:off x="6785083" y="3938440"/>
              <a:ext cx="668150" cy="997547"/>
            </a:xfrm>
            <a:custGeom>
              <a:avLst/>
              <a:gdLst>
                <a:gd name="connsiteX0" fmla="*/ 407166 w 668150"/>
                <a:gd name="connsiteY0" fmla="*/ 715319 h 997547"/>
                <a:gd name="connsiteX1" fmla="*/ 266831 w 668150"/>
                <a:gd name="connsiteY1" fmla="*/ 715319 h 997547"/>
                <a:gd name="connsiteX2" fmla="*/ 266831 w 668150"/>
                <a:gd name="connsiteY2" fmla="*/ 618254 h 997547"/>
                <a:gd name="connsiteX3" fmla="*/ 286712 w 668150"/>
                <a:gd name="connsiteY3" fmla="*/ 541264 h 997547"/>
                <a:gd name="connsiteX4" fmla="*/ 373447 w 668150"/>
                <a:gd name="connsiteY4" fmla="*/ 461351 h 997547"/>
                <a:gd name="connsiteX5" fmla="*/ 475580 w 668150"/>
                <a:gd name="connsiteY5" fmla="*/ 295093 h 997547"/>
                <a:gd name="connsiteX6" fmla="*/ 435623 w 668150"/>
                <a:gd name="connsiteY6" fmla="*/ 190037 h 997547"/>
                <a:gd name="connsiteX7" fmla="*/ 331736 w 668150"/>
                <a:gd name="connsiteY7" fmla="*/ 151250 h 997547"/>
                <a:gd name="connsiteX8" fmla="*/ 156902 w 668150"/>
                <a:gd name="connsiteY8" fmla="*/ 356295 h 997547"/>
                <a:gd name="connsiteX9" fmla="*/ 0 w 668150"/>
                <a:gd name="connsiteY9" fmla="*/ 328228 h 997547"/>
                <a:gd name="connsiteX10" fmla="*/ 113437 w 668150"/>
                <a:gd name="connsiteY10" fmla="*/ 87514 h 997547"/>
                <a:gd name="connsiteX11" fmla="*/ 350643 w 668150"/>
                <a:gd name="connsiteY11" fmla="*/ 0 h 997547"/>
                <a:gd name="connsiteX12" fmla="*/ 578102 w 668150"/>
                <a:gd name="connsiteY12" fmla="*/ 81667 h 997547"/>
                <a:gd name="connsiteX13" fmla="*/ 668151 w 668150"/>
                <a:gd name="connsiteY13" fmla="*/ 284958 h 997547"/>
                <a:gd name="connsiteX14" fmla="*/ 643397 w 668150"/>
                <a:gd name="connsiteY14" fmla="*/ 399760 h 997547"/>
                <a:gd name="connsiteX15" fmla="*/ 586873 w 668150"/>
                <a:gd name="connsiteY15" fmla="*/ 483961 h 997547"/>
                <a:gd name="connsiteX16" fmla="*/ 452970 w 668150"/>
                <a:gd name="connsiteY16" fmla="*/ 588627 h 997547"/>
                <a:gd name="connsiteX17" fmla="*/ 416327 w 668150"/>
                <a:gd name="connsiteY17" fmla="*/ 629363 h 997547"/>
                <a:gd name="connsiteX18" fmla="*/ 407166 w 668150"/>
                <a:gd name="connsiteY18" fmla="*/ 715319 h 997547"/>
                <a:gd name="connsiteX19" fmla="*/ 436013 w 668150"/>
                <a:gd name="connsiteY19" fmla="*/ 817646 h 997547"/>
                <a:gd name="connsiteX20" fmla="*/ 436013 w 668150"/>
                <a:gd name="connsiteY20" fmla="*/ 997548 h 997547"/>
                <a:gd name="connsiteX21" fmla="*/ 266831 w 668150"/>
                <a:gd name="connsiteY21" fmla="*/ 997548 h 997547"/>
                <a:gd name="connsiteX22" fmla="*/ 266831 w 668150"/>
                <a:gd name="connsiteY22" fmla="*/ 817646 h 997547"/>
                <a:gd name="connsiteX23" fmla="*/ 436013 w 668150"/>
                <a:gd name="connsiteY23" fmla="*/ 817646 h 99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8150" h="997547">
                  <a:moveTo>
                    <a:pt x="407166" y="715319"/>
                  </a:moveTo>
                  <a:lnTo>
                    <a:pt x="266831" y="715319"/>
                  </a:lnTo>
                  <a:lnTo>
                    <a:pt x="266831" y="618254"/>
                  </a:lnTo>
                  <a:cubicBezTo>
                    <a:pt x="266831" y="585704"/>
                    <a:pt x="273458" y="559976"/>
                    <a:pt x="286712" y="541264"/>
                  </a:cubicBezTo>
                  <a:cubicBezTo>
                    <a:pt x="299966" y="522553"/>
                    <a:pt x="328813" y="495850"/>
                    <a:pt x="373447" y="461351"/>
                  </a:cubicBezTo>
                  <a:cubicBezTo>
                    <a:pt x="441471" y="409115"/>
                    <a:pt x="475580" y="353566"/>
                    <a:pt x="475580" y="295093"/>
                  </a:cubicBezTo>
                  <a:cubicBezTo>
                    <a:pt x="475580" y="251044"/>
                    <a:pt x="462326" y="215960"/>
                    <a:pt x="435623" y="190037"/>
                  </a:cubicBezTo>
                  <a:cubicBezTo>
                    <a:pt x="408921" y="164114"/>
                    <a:pt x="374422" y="151250"/>
                    <a:pt x="331736" y="151250"/>
                  </a:cubicBezTo>
                  <a:cubicBezTo>
                    <a:pt x="232917" y="151250"/>
                    <a:pt x="174639" y="219663"/>
                    <a:pt x="156902" y="356295"/>
                  </a:cubicBezTo>
                  <a:lnTo>
                    <a:pt x="0" y="328228"/>
                  </a:lnTo>
                  <a:cubicBezTo>
                    <a:pt x="9551" y="226095"/>
                    <a:pt x="47363" y="145792"/>
                    <a:pt x="113437" y="87514"/>
                  </a:cubicBezTo>
                  <a:cubicBezTo>
                    <a:pt x="179317" y="29236"/>
                    <a:pt x="258450" y="0"/>
                    <a:pt x="350643" y="0"/>
                  </a:cubicBezTo>
                  <a:cubicBezTo>
                    <a:pt x="442250" y="0"/>
                    <a:pt x="518070" y="27287"/>
                    <a:pt x="578102" y="81667"/>
                  </a:cubicBezTo>
                  <a:cubicBezTo>
                    <a:pt x="638134" y="136047"/>
                    <a:pt x="668151" y="203876"/>
                    <a:pt x="668151" y="284958"/>
                  </a:cubicBezTo>
                  <a:cubicBezTo>
                    <a:pt x="668151" y="325304"/>
                    <a:pt x="659769" y="363507"/>
                    <a:pt x="643397" y="399760"/>
                  </a:cubicBezTo>
                  <a:cubicBezTo>
                    <a:pt x="626830" y="436013"/>
                    <a:pt x="607924" y="464080"/>
                    <a:pt x="586873" y="483961"/>
                  </a:cubicBezTo>
                  <a:cubicBezTo>
                    <a:pt x="565823" y="503842"/>
                    <a:pt x="521189" y="538730"/>
                    <a:pt x="452970" y="588627"/>
                  </a:cubicBezTo>
                  <a:cubicBezTo>
                    <a:pt x="433869" y="602466"/>
                    <a:pt x="421590" y="616110"/>
                    <a:pt x="416327" y="629363"/>
                  </a:cubicBezTo>
                  <a:cubicBezTo>
                    <a:pt x="410480" y="642617"/>
                    <a:pt x="407556" y="671269"/>
                    <a:pt x="407166" y="715319"/>
                  </a:cubicBezTo>
                  <a:close/>
                  <a:moveTo>
                    <a:pt x="436013" y="817646"/>
                  </a:moveTo>
                  <a:lnTo>
                    <a:pt x="436013" y="997548"/>
                  </a:lnTo>
                  <a:lnTo>
                    <a:pt x="266831" y="997548"/>
                  </a:lnTo>
                  <a:lnTo>
                    <a:pt x="266831" y="817646"/>
                  </a:lnTo>
                  <a:lnTo>
                    <a:pt x="436013" y="817646"/>
                  </a:lnTo>
                  <a:close/>
                </a:path>
              </a:pathLst>
            </a:custGeom>
            <a:grpFill/>
            <a:ln w="19447" cap="flat">
              <a:noFill/>
              <a:prstDash val="solid"/>
              <a:miter/>
            </a:ln>
          </p:spPr>
          <p:txBody>
            <a:bodyPr rtlCol="0" anchor="ctr"/>
            <a:lstStyle/>
            <a:p>
              <a:endParaRPr lang="en-US"/>
            </a:p>
          </p:txBody>
        </p:sp>
      </p:grpSp>
    </p:spTree>
    <p:extLst>
      <p:ext uri="{BB962C8B-B14F-4D97-AF65-F5344CB8AC3E}">
        <p14:creationId xmlns:p14="http://schemas.microsoft.com/office/powerpoint/2010/main" val="265794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DE4AE8-2840-4A3A-B382-16A89ADD722E}"/>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Disclaimers</a:t>
            </a:r>
          </a:p>
        </p:txBody>
      </p:sp>
      <p:sp>
        <p:nvSpPr>
          <p:cNvPr id="8" name="Content Placeholder 2">
            <a:extLst>
              <a:ext uri="{FF2B5EF4-FFF2-40B4-BE49-F238E27FC236}">
                <a16:creationId xmlns:a16="http://schemas.microsoft.com/office/drawing/2014/main" id="{72B749B6-540F-4EB5-8977-D2ABAD68C22C}"/>
              </a:ext>
            </a:extLst>
          </p:cNvPr>
          <p:cNvSpPr txBox="1">
            <a:spLocks/>
          </p:cNvSpPr>
          <p:nvPr/>
        </p:nvSpPr>
        <p:spPr>
          <a:xfrm>
            <a:off x="404111" y="2925146"/>
            <a:ext cx="8335777"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1700" dirty="0"/>
              <a:t>AdventHealth Advantage Plans is administered by Health First Health Plans. Health First Health Plans is an HMO plan with a Medicare contract. Enrollment in Health First Health Plans depends on contract renewal. </a:t>
            </a:r>
          </a:p>
          <a:p>
            <a:pPr>
              <a:lnSpc>
                <a:spcPct val="100000"/>
              </a:lnSpc>
              <a:buFont typeface="Wingdings" pitchFamily="2" charset="2"/>
              <a:buChar char="§"/>
              <a:defRPr/>
            </a:pPr>
            <a:r>
              <a:rPr lang="en-US" sz="1700" dirty="0"/>
              <a:t>Other pharmacies, physicians and providers are available in our network.</a:t>
            </a:r>
          </a:p>
          <a:p>
            <a:pPr>
              <a:lnSpc>
                <a:spcPct val="100000"/>
              </a:lnSpc>
              <a:buFont typeface="Wingdings" pitchFamily="2" charset="2"/>
              <a:buChar char="§"/>
              <a:defRPr/>
            </a:pPr>
            <a:r>
              <a:rPr lang="en-US" sz="1700" dirty="0"/>
              <a:t>For accommodations of persons with special needs at meetings, call 1-877-535-8278 or TDD/TTY relay 1-800-955-8771.</a:t>
            </a:r>
          </a:p>
        </p:txBody>
      </p:sp>
    </p:spTree>
    <p:extLst>
      <p:ext uri="{BB962C8B-B14F-4D97-AF65-F5344CB8AC3E}">
        <p14:creationId xmlns:p14="http://schemas.microsoft.com/office/powerpoint/2010/main" val="90504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029" y="1752598"/>
            <a:ext cx="7815942" cy="4534315"/>
          </a:xfrm>
        </p:spPr>
        <p:txBody>
          <a:bodyPr anchor="t">
            <a:noAutofit/>
          </a:bodyPr>
          <a:lstStyle/>
          <a:p>
            <a:pPr marL="0" indent="0" algn="ctr">
              <a:lnSpc>
                <a:spcPct val="100000"/>
              </a:lnSpc>
              <a:buNone/>
            </a:pPr>
            <a:r>
              <a:rPr lang="en-US" sz="2200" b="1" dirty="0"/>
              <a:t>Your best life is out there. Let us help you find it.</a:t>
            </a:r>
          </a:p>
          <a:p>
            <a:pPr marL="0" indent="0" algn="ctr">
              <a:buNone/>
            </a:pPr>
            <a:br>
              <a:rPr lang="en-US" sz="2000" dirty="0"/>
            </a:br>
            <a:r>
              <a:rPr lang="en-US" sz="2000" dirty="0"/>
              <a:t>Our whole-person approach to care is designed to help you take your health – and your happiness – into your own hands. It’s not just about healing what’s wrong, it’s about celebrating what’s right and helping you create a life of better health, more joy and less stress. No matter what brings you in, no matter which of our providers, facilities or medical services you need, we’re all connected by our commitment to your whole person health.</a:t>
            </a:r>
          </a:p>
          <a:p>
            <a:pPr marL="0" indent="0" algn="ctr">
              <a:lnSpc>
                <a:spcPct val="100000"/>
              </a:lnSpc>
              <a:buNone/>
            </a:pPr>
            <a:br>
              <a:rPr lang="en-US" sz="2000" dirty="0"/>
            </a:br>
            <a:r>
              <a:rPr lang="en-US" sz="2000" dirty="0"/>
              <a:t>Established in 1908, AdventHealth is one of the country’s largest not-for-profit health care providers with hospitals and facilities throughout Central Florida.</a:t>
            </a:r>
          </a:p>
        </p:txBody>
      </p:sp>
      <p:sp>
        <p:nvSpPr>
          <p:cNvPr id="6" name="Title 1">
            <a:extLst>
              <a:ext uri="{FF2B5EF4-FFF2-40B4-BE49-F238E27FC236}">
                <a16:creationId xmlns:a16="http://schemas.microsoft.com/office/drawing/2014/main" id="{0D8F061A-D7B6-472B-8A4B-1D9B5F74D150}"/>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AdventHealth</a:t>
            </a:r>
          </a:p>
        </p:txBody>
      </p:sp>
    </p:spTree>
    <p:extLst>
      <p:ext uri="{BB962C8B-B14F-4D97-AF65-F5344CB8AC3E}">
        <p14:creationId xmlns:p14="http://schemas.microsoft.com/office/powerpoint/2010/main" val="280729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AE83F2-28A0-4BEF-A27A-1C18AD1CEE24}"/>
              </a:ext>
            </a:extLst>
          </p:cNvPr>
          <p:cNvSpPr txBox="1"/>
          <p:nvPr/>
        </p:nvSpPr>
        <p:spPr>
          <a:xfrm>
            <a:off x="483379" y="2746765"/>
            <a:ext cx="1654983" cy="861774"/>
          </a:xfrm>
          <a:prstGeom prst="rect">
            <a:avLst/>
          </a:prstGeom>
          <a:noFill/>
        </p:spPr>
        <p:txBody>
          <a:bodyPr wrap="square" rtlCol="0">
            <a:spAutoFit/>
          </a:bodyPr>
          <a:lstStyle/>
          <a:p>
            <a:pPr algn="ctr"/>
            <a:r>
              <a:rPr lang="en-US" sz="1000" dirty="0">
                <a:solidFill>
                  <a:schemeClr val="tx1">
                    <a:lumMod val="50000"/>
                    <a:lumOff val="50000"/>
                  </a:schemeClr>
                </a:solidFill>
                <a:latin typeface="Arial" panose="020B0604020202020204" pitchFamily="34" charset="0"/>
                <a:cs typeface="Arial" panose="020B0604020202020204" pitchFamily="34" charset="0"/>
              </a:rPr>
              <a:t>AdventHealth Orlando is recognized as the #1 hospital in Greater Orlando by </a:t>
            </a:r>
            <a:r>
              <a:rPr lang="en-US" sz="1000" i="1" dirty="0">
                <a:solidFill>
                  <a:schemeClr val="tx1">
                    <a:lumMod val="50000"/>
                    <a:lumOff val="50000"/>
                  </a:schemeClr>
                </a:solidFill>
                <a:latin typeface="Arial" panose="020B0604020202020204" pitchFamily="34" charset="0"/>
                <a:cs typeface="Arial" panose="020B0604020202020204" pitchFamily="34" charset="0"/>
              </a:rPr>
              <a:t>U.S. News &amp; World Report</a:t>
            </a:r>
          </a:p>
        </p:txBody>
      </p:sp>
      <p:sp>
        <p:nvSpPr>
          <p:cNvPr id="9" name="TextBox 8">
            <a:extLst>
              <a:ext uri="{FF2B5EF4-FFF2-40B4-BE49-F238E27FC236}">
                <a16:creationId xmlns:a16="http://schemas.microsoft.com/office/drawing/2014/main" id="{6CD7E05B-CB68-4C15-B81A-739D09DD6655}"/>
              </a:ext>
            </a:extLst>
          </p:cNvPr>
          <p:cNvSpPr txBox="1"/>
          <p:nvPr/>
        </p:nvSpPr>
        <p:spPr>
          <a:xfrm>
            <a:off x="2640602" y="2817466"/>
            <a:ext cx="1489690" cy="1015663"/>
          </a:xfrm>
          <a:prstGeom prst="rect">
            <a:avLst/>
          </a:prstGeom>
          <a:noFill/>
        </p:spPr>
        <p:txBody>
          <a:bodyPr wrap="square" rtlCol="0">
            <a:spAutoFit/>
          </a:bodyPr>
          <a:lstStyle/>
          <a:p>
            <a:pPr algn="ctr"/>
            <a:r>
              <a:rPr lang="en-US" sz="1000" dirty="0">
                <a:solidFill>
                  <a:schemeClr val="tx1">
                    <a:lumMod val="50000"/>
                    <a:lumOff val="50000"/>
                  </a:schemeClr>
                </a:solidFill>
                <a:latin typeface="Arial" panose="020B0604020202020204" pitchFamily="34" charset="0"/>
                <a:cs typeface="Arial" panose="020B0604020202020204" pitchFamily="34" charset="0"/>
              </a:rPr>
              <a:t>AdventHealth Orlando is recognized </a:t>
            </a:r>
            <a:r>
              <a:rPr lang="en-US" sz="1000" i="1" dirty="0">
                <a:solidFill>
                  <a:schemeClr val="tx1">
                    <a:lumMod val="50000"/>
                    <a:lumOff val="50000"/>
                  </a:schemeClr>
                </a:solidFill>
                <a:latin typeface="Arial" panose="020B0604020202020204" pitchFamily="34" charset="0"/>
                <a:cs typeface="Arial" panose="020B0604020202020204" pitchFamily="34" charset="0"/>
              </a:rPr>
              <a:t>by U.S. News &amp; World Report </a:t>
            </a:r>
            <a:r>
              <a:rPr lang="en-US" sz="1000" dirty="0">
                <a:solidFill>
                  <a:schemeClr val="tx1">
                    <a:lumMod val="50000"/>
                    <a:lumOff val="50000"/>
                  </a:schemeClr>
                </a:solidFill>
                <a:latin typeface="Arial" panose="020B0604020202020204" pitchFamily="34" charset="0"/>
                <a:cs typeface="Arial" panose="020B0604020202020204" pitchFamily="34" charset="0"/>
              </a:rPr>
              <a:t>as one of America’s best hospitals for geriatrics</a:t>
            </a:r>
          </a:p>
        </p:txBody>
      </p:sp>
      <p:sp>
        <p:nvSpPr>
          <p:cNvPr id="12" name="TextBox 11">
            <a:extLst>
              <a:ext uri="{FF2B5EF4-FFF2-40B4-BE49-F238E27FC236}">
                <a16:creationId xmlns:a16="http://schemas.microsoft.com/office/drawing/2014/main" id="{986B14EC-0B65-4286-9C87-15346A5A3DFC}"/>
              </a:ext>
            </a:extLst>
          </p:cNvPr>
          <p:cNvSpPr txBox="1"/>
          <p:nvPr/>
        </p:nvSpPr>
        <p:spPr>
          <a:xfrm>
            <a:off x="4668918" y="2921597"/>
            <a:ext cx="1829392" cy="861774"/>
          </a:xfrm>
          <a:prstGeom prst="rect">
            <a:avLst/>
          </a:prstGeom>
          <a:noFill/>
        </p:spPr>
        <p:txBody>
          <a:bodyPr wrap="square" rtlCol="0">
            <a:spAutoFit/>
          </a:bodyPr>
          <a:lstStyle/>
          <a:p>
            <a:pPr algn="ctr"/>
            <a:r>
              <a:rPr lang="en-US" sz="1000" dirty="0">
                <a:solidFill>
                  <a:schemeClr val="tx1">
                    <a:lumMod val="50000"/>
                    <a:lumOff val="50000"/>
                  </a:schemeClr>
                </a:solidFill>
                <a:latin typeface="Arial" panose="020B0604020202020204" pitchFamily="34" charset="0"/>
                <a:cs typeface="Arial" panose="020B0604020202020204" pitchFamily="34" charset="0"/>
              </a:rPr>
              <a:t>AdventHealth Orlando is ranked #48 in the nation by </a:t>
            </a:r>
            <a:r>
              <a:rPr lang="en-US" sz="1000" i="1" dirty="0">
                <a:solidFill>
                  <a:schemeClr val="tx1">
                    <a:lumMod val="50000"/>
                    <a:lumOff val="50000"/>
                  </a:schemeClr>
                </a:solidFill>
                <a:latin typeface="Arial" panose="020B0604020202020204" pitchFamily="34" charset="0"/>
                <a:cs typeface="Arial" panose="020B0604020202020204" pitchFamily="34" charset="0"/>
              </a:rPr>
              <a:t>U.S. News &amp; World Report </a:t>
            </a:r>
            <a:r>
              <a:rPr lang="en-US" sz="1000" dirty="0">
                <a:solidFill>
                  <a:schemeClr val="tx1">
                    <a:lumMod val="50000"/>
                    <a:lumOff val="50000"/>
                  </a:schemeClr>
                </a:solidFill>
                <a:latin typeface="Arial" panose="020B0604020202020204" pitchFamily="34" charset="0"/>
                <a:cs typeface="Arial" panose="020B0604020202020204" pitchFamily="34" charset="0"/>
              </a:rPr>
              <a:t>for neurology and neurosurgery.</a:t>
            </a:r>
          </a:p>
        </p:txBody>
      </p:sp>
      <p:sp>
        <p:nvSpPr>
          <p:cNvPr id="15" name="TextBox 14">
            <a:extLst>
              <a:ext uri="{FF2B5EF4-FFF2-40B4-BE49-F238E27FC236}">
                <a16:creationId xmlns:a16="http://schemas.microsoft.com/office/drawing/2014/main" id="{C40037CA-936B-497A-A90D-07C8813FD743}"/>
              </a:ext>
            </a:extLst>
          </p:cNvPr>
          <p:cNvSpPr txBox="1"/>
          <p:nvPr/>
        </p:nvSpPr>
        <p:spPr>
          <a:xfrm>
            <a:off x="7079648" y="2986692"/>
            <a:ext cx="1511255" cy="1015663"/>
          </a:xfrm>
          <a:prstGeom prst="rect">
            <a:avLst/>
          </a:prstGeom>
          <a:noFill/>
        </p:spPr>
        <p:txBody>
          <a:bodyPr wrap="square" rtlCol="0">
            <a:spAutoFit/>
          </a:bodyPr>
          <a:lstStyle/>
          <a:p>
            <a:pPr algn="ctr"/>
            <a:r>
              <a:rPr lang="en-US" sz="1000" dirty="0">
                <a:solidFill>
                  <a:schemeClr val="tx1">
                    <a:lumMod val="50000"/>
                    <a:lumOff val="50000"/>
                  </a:schemeClr>
                </a:solidFill>
                <a:latin typeface="Arial" panose="020B0604020202020204" pitchFamily="34" charset="0"/>
                <a:cs typeface="Arial" panose="020B0604020202020204" pitchFamily="34" charset="0"/>
              </a:rPr>
              <a:t>AventHealth Orlando is recognized by </a:t>
            </a:r>
            <a:r>
              <a:rPr lang="en-US" sz="1000" i="1" dirty="0">
                <a:solidFill>
                  <a:schemeClr val="tx1">
                    <a:lumMod val="50000"/>
                    <a:lumOff val="50000"/>
                  </a:schemeClr>
                </a:solidFill>
                <a:latin typeface="Arial" panose="020B0604020202020204" pitchFamily="34" charset="0"/>
                <a:cs typeface="Arial" panose="020B0604020202020204" pitchFamily="34" charset="0"/>
              </a:rPr>
              <a:t>U.S. News &amp; World Report </a:t>
            </a:r>
            <a:r>
              <a:rPr lang="en-US" sz="1000" dirty="0">
                <a:solidFill>
                  <a:schemeClr val="tx1">
                    <a:lumMod val="50000"/>
                    <a:lumOff val="50000"/>
                  </a:schemeClr>
                </a:solidFill>
                <a:latin typeface="Arial" panose="020B0604020202020204" pitchFamily="34" charset="0"/>
                <a:cs typeface="Arial" panose="020B0604020202020204" pitchFamily="34" charset="0"/>
              </a:rPr>
              <a:t>as one of America’s best hospitals for heart failure treatment. </a:t>
            </a:r>
          </a:p>
        </p:txBody>
      </p:sp>
      <p:sp>
        <p:nvSpPr>
          <p:cNvPr id="18" name="TextBox 17">
            <a:extLst>
              <a:ext uri="{FF2B5EF4-FFF2-40B4-BE49-F238E27FC236}">
                <a16:creationId xmlns:a16="http://schemas.microsoft.com/office/drawing/2014/main" id="{2EE10472-4D36-4BD9-9C5F-D9AE77A597DE}"/>
              </a:ext>
            </a:extLst>
          </p:cNvPr>
          <p:cNvSpPr txBox="1"/>
          <p:nvPr/>
        </p:nvSpPr>
        <p:spPr>
          <a:xfrm>
            <a:off x="530408" y="5066913"/>
            <a:ext cx="1982468" cy="861774"/>
          </a:xfrm>
          <a:prstGeom prst="rect">
            <a:avLst/>
          </a:prstGeom>
          <a:noFill/>
        </p:spPr>
        <p:txBody>
          <a:bodyPr wrap="square" rtlCol="0">
            <a:spAutoFit/>
          </a:bodyPr>
          <a:lstStyle/>
          <a:p>
            <a:pPr algn="ctr"/>
            <a:r>
              <a:rPr lang="en-US" sz="1000" dirty="0">
                <a:solidFill>
                  <a:schemeClr val="tx1">
                    <a:lumMod val="50000"/>
                    <a:lumOff val="50000"/>
                  </a:schemeClr>
                </a:solidFill>
                <a:latin typeface="Arial" panose="020B0604020202020204" pitchFamily="34" charset="0"/>
                <a:cs typeface="Arial" panose="020B0604020202020204" pitchFamily="34" charset="0"/>
              </a:rPr>
              <a:t>AdventHealth Orlando is recognized by </a:t>
            </a:r>
            <a:r>
              <a:rPr lang="en-US" sz="1000" i="1" dirty="0">
                <a:solidFill>
                  <a:schemeClr val="tx1">
                    <a:lumMod val="50000"/>
                    <a:lumOff val="50000"/>
                  </a:schemeClr>
                </a:solidFill>
                <a:latin typeface="Arial" panose="020B0604020202020204" pitchFamily="34" charset="0"/>
                <a:cs typeface="Arial" panose="020B0604020202020204" pitchFamily="34" charset="0"/>
              </a:rPr>
              <a:t>U.S. News &amp; World Report </a:t>
            </a:r>
            <a:r>
              <a:rPr lang="en-US" sz="1000" dirty="0">
                <a:solidFill>
                  <a:schemeClr val="tx1">
                    <a:lumMod val="50000"/>
                    <a:lumOff val="50000"/>
                  </a:schemeClr>
                </a:solidFill>
                <a:latin typeface="Arial" panose="020B0604020202020204" pitchFamily="34" charset="0"/>
                <a:cs typeface="Arial" panose="020B0604020202020204" pitchFamily="34" charset="0"/>
              </a:rPr>
              <a:t>as one of America’s best hospitals in cancer care. </a:t>
            </a:r>
          </a:p>
        </p:txBody>
      </p:sp>
      <p:pic>
        <p:nvPicPr>
          <p:cNvPr id="20" name="Content Placeholder 3">
            <a:extLst>
              <a:ext uri="{FF2B5EF4-FFF2-40B4-BE49-F238E27FC236}">
                <a16:creationId xmlns:a16="http://schemas.microsoft.com/office/drawing/2014/main" id="{1CF39991-1A80-412C-8990-72865DB04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066" y="4420844"/>
            <a:ext cx="1454259" cy="1450651"/>
          </a:xfrm>
          <a:prstGeom prst="rect">
            <a:avLst/>
          </a:prstGeom>
        </p:spPr>
      </p:pic>
      <p:grpSp>
        <p:nvGrpSpPr>
          <p:cNvPr id="24" name="Group 23">
            <a:extLst>
              <a:ext uri="{FF2B5EF4-FFF2-40B4-BE49-F238E27FC236}">
                <a16:creationId xmlns:a16="http://schemas.microsoft.com/office/drawing/2014/main" id="{A3BF137F-B076-42E6-97C1-5311F9B52B9B}"/>
              </a:ext>
            </a:extLst>
          </p:cNvPr>
          <p:cNvGrpSpPr/>
          <p:nvPr/>
        </p:nvGrpSpPr>
        <p:grpSpPr>
          <a:xfrm>
            <a:off x="3032773" y="4114532"/>
            <a:ext cx="3453192" cy="1948607"/>
            <a:chOff x="2696742" y="4057382"/>
            <a:chExt cx="3453192" cy="1948607"/>
          </a:xfrm>
        </p:grpSpPr>
        <p:pic>
          <p:nvPicPr>
            <p:cNvPr id="22" name="Picture 21" descr="A screenshot of a cell phone&#10;&#10;Description automatically generated">
              <a:extLst>
                <a:ext uri="{FF2B5EF4-FFF2-40B4-BE49-F238E27FC236}">
                  <a16:creationId xmlns:a16="http://schemas.microsoft.com/office/drawing/2014/main" id="{3FF3440A-64BC-4B8A-A1D4-5D5D14871A90}"/>
                </a:ext>
              </a:extLst>
            </p:cNvPr>
            <p:cNvPicPr>
              <a:picLocks noChangeAspect="1"/>
            </p:cNvPicPr>
            <p:nvPr/>
          </p:nvPicPr>
          <p:blipFill>
            <a:blip r:embed="rId4"/>
            <a:stretch>
              <a:fillRect/>
            </a:stretch>
          </p:blipFill>
          <p:spPr>
            <a:xfrm>
              <a:off x="3261433" y="4057382"/>
              <a:ext cx="2323809" cy="952381"/>
            </a:xfrm>
            <a:prstGeom prst="rect">
              <a:avLst/>
            </a:prstGeom>
          </p:spPr>
        </p:pic>
        <p:sp>
          <p:nvSpPr>
            <p:cNvPr id="23" name="TextBox 22">
              <a:extLst>
                <a:ext uri="{FF2B5EF4-FFF2-40B4-BE49-F238E27FC236}">
                  <a16:creationId xmlns:a16="http://schemas.microsoft.com/office/drawing/2014/main" id="{C30E954C-2581-4256-B9F1-0F8232240EFC}"/>
                </a:ext>
              </a:extLst>
            </p:cNvPr>
            <p:cNvSpPr txBox="1"/>
            <p:nvPr/>
          </p:nvSpPr>
          <p:spPr>
            <a:xfrm>
              <a:off x="2696742" y="4990326"/>
              <a:ext cx="3453192" cy="1015663"/>
            </a:xfrm>
            <a:prstGeom prst="rect">
              <a:avLst/>
            </a:prstGeom>
            <a:noFill/>
          </p:spPr>
          <p:txBody>
            <a:bodyPr wrap="square" rtlCol="0">
              <a:spAutoFit/>
            </a:bodyPr>
            <a:lstStyle/>
            <a:p>
              <a:pPr algn="ctr"/>
              <a:r>
                <a:rPr lang="en-US" sz="1000" dirty="0">
                  <a:solidFill>
                    <a:schemeClr val="tx1">
                      <a:lumMod val="50000"/>
                      <a:lumOff val="50000"/>
                    </a:schemeClr>
                  </a:solidFill>
                  <a:latin typeface="Arial" panose="020B0604020202020204" pitchFamily="34" charset="0"/>
                  <a:cs typeface="Arial" panose="020B0604020202020204" pitchFamily="34" charset="0"/>
                </a:rPr>
                <a:t>AdventHealth Orlando, formerly Florida Hospital is recognized as one of America’s highest-rated hospitals for patient safety by The Leapfrog Group, a hospital “watch-dog” organization. Out of 174 hospitals in Florida scored, only 53 received an “A” grade – 16 of which are members of AdventHealth’s elite care network. </a:t>
              </a:r>
            </a:p>
          </p:txBody>
        </p:sp>
      </p:grpSp>
      <p:sp>
        <p:nvSpPr>
          <p:cNvPr id="21" name="Title 1">
            <a:extLst>
              <a:ext uri="{FF2B5EF4-FFF2-40B4-BE49-F238E27FC236}">
                <a16:creationId xmlns:a16="http://schemas.microsoft.com/office/drawing/2014/main" id="{DA803503-A78E-4367-943C-4035492D07FE}"/>
              </a:ext>
            </a:extLst>
          </p:cNvPr>
          <p:cNvSpPr txBox="1">
            <a:spLocks noGrp="1"/>
          </p:cNvSpPr>
          <p:nvPr>
            <p:ph type="title"/>
          </p:nvPr>
        </p:nvSpPr>
        <p:spPr>
          <a:xfrm>
            <a:off x="3305175" y="423863"/>
            <a:ext cx="5394325" cy="97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AdventHealth Awards</a:t>
            </a:r>
          </a:p>
        </p:txBody>
      </p:sp>
      <p:pic>
        <p:nvPicPr>
          <p:cNvPr id="3" name="Picture 2" descr="A close up of a sign&#10;&#10;Description automatically generated">
            <a:extLst>
              <a:ext uri="{FF2B5EF4-FFF2-40B4-BE49-F238E27FC236}">
                <a16:creationId xmlns:a16="http://schemas.microsoft.com/office/drawing/2014/main" id="{CB825E58-0D2C-4E78-B570-EFECE5EAF226}"/>
              </a:ext>
            </a:extLst>
          </p:cNvPr>
          <p:cNvPicPr>
            <a:picLocks noChangeAspect="1"/>
          </p:cNvPicPr>
          <p:nvPr/>
        </p:nvPicPr>
        <p:blipFill>
          <a:blip r:embed="rId5"/>
          <a:stretch>
            <a:fillRect/>
          </a:stretch>
        </p:blipFill>
        <p:spPr>
          <a:xfrm>
            <a:off x="566748" y="3629350"/>
            <a:ext cx="1646981" cy="1460578"/>
          </a:xfrm>
          <a:prstGeom prst="rect">
            <a:avLst/>
          </a:prstGeom>
        </p:spPr>
      </p:pic>
      <p:pic>
        <p:nvPicPr>
          <p:cNvPr id="19" name="Picture 18" descr="A close up of a sign&#10;&#10;Description automatically generated">
            <a:extLst>
              <a:ext uri="{FF2B5EF4-FFF2-40B4-BE49-F238E27FC236}">
                <a16:creationId xmlns:a16="http://schemas.microsoft.com/office/drawing/2014/main" id="{0F2E68F3-B8A5-4AF8-95FE-0BD067F65DF2}"/>
              </a:ext>
            </a:extLst>
          </p:cNvPr>
          <p:cNvPicPr>
            <a:picLocks noChangeAspect="1"/>
          </p:cNvPicPr>
          <p:nvPr/>
        </p:nvPicPr>
        <p:blipFill>
          <a:blip r:embed="rId6"/>
          <a:stretch>
            <a:fillRect/>
          </a:stretch>
        </p:blipFill>
        <p:spPr>
          <a:xfrm>
            <a:off x="4893321" y="1423275"/>
            <a:ext cx="1372332" cy="1563417"/>
          </a:xfrm>
          <a:prstGeom prst="rect">
            <a:avLst/>
          </a:prstGeom>
        </p:spPr>
      </p:pic>
      <p:pic>
        <p:nvPicPr>
          <p:cNvPr id="26" name="Picture 25" descr="A close up of a sign&#10;&#10;Description automatically generated">
            <a:extLst>
              <a:ext uri="{FF2B5EF4-FFF2-40B4-BE49-F238E27FC236}">
                <a16:creationId xmlns:a16="http://schemas.microsoft.com/office/drawing/2014/main" id="{5FA4F64A-E3E4-40C4-B007-C4B0863B0D52}"/>
              </a:ext>
            </a:extLst>
          </p:cNvPr>
          <p:cNvPicPr>
            <a:picLocks noChangeAspect="1"/>
          </p:cNvPicPr>
          <p:nvPr/>
        </p:nvPicPr>
        <p:blipFill>
          <a:blip r:embed="rId7"/>
          <a:stretch>
            <a:fillRect/>
          </a:stretch>
        </p:blipFill>
        <p:spPr>
          <a:xfrm>
            <a:off x="2640601" y="1519462"/>
            <a:ext cx="1558449" cy="1425558"/>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3B6D4E78-1369-49EE-97C6-EA76451446D8}"/>
              </a:ext>
            </a:extLst>
          </p:cNvPr>
          <p:cNvPicPr>
            <a:picLocks noChangeAspect="1"/>
          </p:cNvPicPr>
          <p:nvPr/>
        </p:nvPicPr>
        <p:blipFill>
          <a:blip r:embed="rId8"/>
          <a:stretch>
            <a:fillRect/>
          </a:stretch>
        </p:blipFill>
        <p:spPr>
          <a:xfrm>
            <a:off x="6959924" y="1519462"/>
            <a:ext cx="1750702" cy="1563417"/>
          </a:xfrm>
          <a:prstGeom prst="rect">
            <a:avLst/>
          </a:prstGeom>
        </p:spPr>
      </p:pic>
      <p:pic>
        <p:nvPicPr>
          <p:cNvPr id="32" name="Content Placeholder 31" descr="A close up of a sign&#10;&#10;Description automatically generated">
            <a:extLst>
              <a:ext uri="{FF2B5EF4-FFF2-40B4-BE49-F238E27FC236}">
                <a16:creationId xmlns:a16="http://schemas.microsoft.com/office/drawing/2014/main" id="{0FEAFB83-0F2B-4F7B-A203-3B64C78F671E}"/>
              </a:ext>
            </a:extLst>
          </p:cNvPr>
          <p:cNvPicPr>
            <a:picLocks noGrp="1" noChangeAspect="1"/>
          </p:cNvPicPr>
          <p:nvPr>
            <p:ph idx="1"/>
          </p:nvPr>
        </p:nvPicPr>
        <p:blipFill>
          <a:blip r:embed="rId9"/>
          <a:stretch>
            <a:fillRect/>
          </a:stretch>
        </p:blipFill>
        <p:spPr>
          <a:xfrm>
            <a:off x="566748" y="1496039"/>
            <a:ext cx="1331195" cy="1425558"/>
          </a:xfrm>
        </p:spPr>
      </p:pic>
    </p:spTree>
    <p:extLst>
      <p:ext uri="{BB962C8B-B14F-4D97-AF65-F5344CB8AC3E}">
        <p14:creationId xmlns:p14="http://schemas.microsoft.com/office/powerpoint/2010/main" val="192120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8CE871-4379-4BAD-BE74-AC82D7397BDA}"/>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Health First Health Plans</a:t>
            </a:r>
          </a:p>
        </p:txBody>
      </p:sp>
      <p:sp>
        <p:nvSpPr>
          <p:cNvPr id="7" name="Content Placeholder 2">
            <a:extLst>
              <a:ext uri="{FF2B5EF4-FFF2-40B4-BE49-F238E27FC236}">
                <a16:creationId xmlns:a16="http://schemas.microsoft.com/office/drawing/2014/main" id="{49E9B628-CCF6-48A9-8E77-2DA95C7AE1E3}"/>
              </a:ext>
            </a:extLst>
          </p:cNvPr>
          <p:cNvSpPr txBox="1">
            <a:spLocks/>
          </p:cNvSpPr>
          <p:nvPr/>
        </p:nvSpPr>
        <p:spPr>
          <a:xfrm>
            <a:off x="262123" y="2409889"/>
            <a:ext cx="8153400"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Char char="§"/>
              <a:defRPr/>
            </a:pPr>
            <a:r>
              <a:rPr lang="en-US" sz="2400" dirty="0"/>
              <a:t>A subsidiary of Health First founded in 1996</a:t>
            </a:r>
          </a:p>
          <a:p>
            <a:pPr>
              <a:lnSpc>
                <a:spcPct val="100000"/>
              </a:lnSpc>
              <a:buFont typeface="Wingdings" pitchFamily="2" charset="2"/>
              <a:buChar char="§"/>
              <a:defRPr/>
            </a:pPr>
            <a:r>
              <a:rPr lang="en-US" sz="2400" dirty="0"/>
              <a:t>Health First is a private, not-for-profit Integrated Delivery Network (IDN) that combines health insurance, hospitals and multispecialty medical group and wellness services</a:t>
            </a:r>
          </a:p>
          <a:p>
            <a:pPr>
              <a:lnSpc>
                <a:spcPct val="100000"/>
              </a:lnSpc>
              <a:buFont typeface="Wingdings" pitchFamily="2" charset="2"/>
              <a:buChar char="§"/>
              <a:defRPr/>
            </a:pPr>
            <a:r>
              <a:rPr lang="en-US" sz="2400" dirty="0"/>
              <a:t>More than 20 years of Medicare Advantage experience</a:t>
            </a:r>
          </a:p>
          <a:p>
            <a:pPr marL="0" indent="0">
              <a:lnSpc>
                <a:spcPct val="100000"/>
              </a:lnSpc>
              <a:buNone/>
              <a:defRPr/>
            </a:pPr>
            <a:r>
              <a:rPr lang="en-US" sz="2400" dirty="0"/>
              <a:t> </a:t>
            </a:r>
          </a:p>
          <a:p>
            <a:pPr>
              <a:lnSpc>
                <a:spcPct val="100000"/>
              </a:lnSpc>
              <a:buFont typeface="Wingdings" pitchFamily="2" charset="2"/>
              <a:buChar char="§"/>
              <a:defRPr/>
            </a:pPr>
            <a:endParaRPr lang="en-US" sz="2400" dirty="0"/>
          </a:p>
        </p:txBody>
      </p:sp>
    </p:spTree>
    <p:extLst>
      <p:ext uri="{BB962C8B-B14F-4D97-AF65-F5344CB8AC3E}">
        <p14:creationId xmlns:p14="http://schemas.microsoft.com/office/powerpoint/2010/main" val="141910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BB026D4-0F7C-4A12-B329-14A764DEA49B}"/>
              </a:ext>
            </a:extLst>
          </p:cNvPr>
          <p:cNvCxnSpPr/>
          <p:nvPr/>
        </p:nvCxnSpPr>
        <p:spPr>
          <a:xfrm>
            <a:off x="0" y="3614057"/>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9A6DD25-F1DE-408D-A35A-F362C6E29DB1}"/>
              </a:ext>
            </a:extLst>
          </p:cNvPr>
          <p:cNvSpPr txBox="1"/>
          <p:nvPr/>
        </p:nvSpPr>
        <p:spPr>
          <a:xfrm>
            <a:off x="783772" y="2285262"/>
            <a:ext cx="3690255"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AdventHealth and Health First Health Plans partnered together to offer Medicare Advantage plans</a:t>
            </a:r>
          </a:p>
        </p:txBody>
      </p:sp>
      <p:sp>
        <p:nvSpPr>
          <p:cNvPr id="8" name="TextBox 7">
            <a:extLst>
              <a:ext uri="{FF2B5EF4-FFF2-40B4-BE49-F238E27FC236}">
                <a16:creationId xmlns:a16="http://schemas.microsoft.com/office/drawing/2014/main" id="{667C372B-9ECD-4A82-81D3-A1F5663CEDED}"/>
              </a:ext>
            </a:extLst>
          </p:cNvPr>
          <p:cNvSpPr txBox="1"/>
          <p:nvPr/>
        </p:nvSpPr>
        <p:spPr>
          <a:xfrm>
            <a:off x="786857" y="1974223"/>
            <a:ext cx="107422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2014</a:t>
            </a:r>
          </a:p>
        </p:txBody>
      </p:sp>
      <p:cxnSp>
        <p:nvCxnSpPr>
          <p:cNvPr id="11" name="Straight Connector 10">
            <a:extLst>
              <a:ext uri="{FF2B5EF4-FFF2-40B4-BE49-F238E27FC236}">
                <a16:creationId xmlns:a16="http://schemas.microsoft.com/office/drawing/2014/main" id="{0E98DF29-A49C-41E3-B34D-171D8C1AB257}"/>
              </a:ext>
            </a:extLst>
          </p:cNvPr>
          <p:cNvCxnSpPr>
            <a:cxnSpLocks/>
          </p:cNvCxnSpPr>
          <p:nvPr/>
        </p:nvCxnSpPr>
        <p:spPr>
          <a:xfrm flipV="1">
            <a:off x="622976" y="2082691"/>
            <a:ext cx="0" cy="15313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F70C9B0-6987-4A38-87DA-4DB49FB7E297}"/>
              </a:ext>
            </a:extLst>
          </p:cNvPr>
          <p:cNvSpPr txBox="1"/>
          <p:nvPr/>
        </p:nvSpPr>
        <p:spPr>
          <a:xfrm>
            <a:off x="5475137" y="2285262"/>
            <a:ext cx="3410857"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Expanded AdventHealth Plans into Seminole County</a:t>
            </a:r>
          </a:p>
        </p:txBody>
      </p:sp>
      <p:sp>
        <p:nvSpPr>
          <p:cNvPr id="21" name="TextBox 20">
            <a:extLst>
              <a:ext uri="{FF2B5EF4-FFF2-40B4-BE49-F238E27FC236}">
                <a16:creationId xmlns:a16="http://schemas.microsoft.com/office/drawing/2014/main" id="{DD43CEA6-1BF6-41EC-BC0C-6613FB25A0F3}"/>
              </a:ext>
            </a:extLst>
          </p:cNvPr>
          <p:cNvSpPr txBox="1"/>
          <p:nvPr/>
        </p:nvSpPr>
        <p:spPr>
          <a:xfrm>
            <a:off x="5478222" y="1974223"/>
            <a:ext cx="107422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2017</a:t>
            </a:r>
          </a:p>
        </p:txBody>
      </p:sp>
      <p:cxnSp>
        <p:nvCxnSpPr>
          <p:cNvPr id="22" name="Straight Connector 21">
            <a:extLst>
              <a:ext uri="{FF2B5EF4-FFF2-40B4-BE49-F238E27FC236}">
                <a16:creationId xmlns:a16="http://schemas.microsoft.com/office/drawing/2014/main" id="{6C184F47-8A13-4196-94D1-0A7448FA874A}"/>
              </a:ext>
            </a:extLst>
          </p:cNvPr>
          <p:cNvCxnSpPr>
            <a:cxnSpLocks/>
          </p:cNvCxnSpPr>
          <p:nvPr/>
        </p:nvCxnSpPr>
        <p:spPr>
          <a:xfrm flipV="1">
            <a:off x="5314341" y="2082691"/>
            <a:ext cx="0" cy="15313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76A5A0-5C9A-417B-B951-C0F8A42C69FE}"/>
              </a:ext>
            </a:extLst>
          </p:cNvPr>
          <p:cNvSpPr txBox="1"/>
          <p:nvPr/>
        </p:nvSpPr>
        <p:spPr>
          <a:xfrm>
            <a:off x="2862998" y="4054328"/>
            <a:ext cx="4375998" cy="1477328"/>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Expanded network to include access to more than 4,000 providers throughout Central Florida. Expanded AdventHealth Advantage </a:t>
            </a:r>
            <a:r>
              <a:rPr lang="en-US" dirty="0">
                <a:latin typeface="Arial" panose="020B0604020202020204" pitchFamily="34" charset="0"/>
                <a:cs typeface="Arial" panose="020B0604020202020204" pitchFamily="34" charset="0"/>
              </a:rPr>
              <a:t>M</a:t>
            </a:r>
            <a:r>
              <a:rPr lang="en-US" sz="1800" dirty="0">
                <a:latin typeface="Arial" panose="020B0604020202020204" pitchFamily="34" charset="0"/>
                <a:cs typeface="Arial" panose="020B0604020202020204" pitchFamily="34" charset="0"/>
              </a:rPr>
              <a:t>edicare </a:t>
            </a:r>
            <a:r>
              <a:rPr lang="en-US" dirty="0">
                <a:latin typeface="Arial" panose="020B0604020202020204" pitchFamily="34" charset="0"/>
                <a:cs typeface="Arial" panose="020B0604020202020204" pitchFamily="34" charset="0"/>
              </a:rPr>
              <a:t>Plan </a:t>
            </a:r>
            <a:r>
              <a:rPr lang="en-US" sz="1800" dirty="0">
                <a:latin typeface="Arial" panose="020B0604020202020204" pitchFamily="34" charset="0"/>
                <a:cs typeface="Arial" panose="020B0604020202020204" pitchFamily="34" charset="0"/>
              </a:rPr>
              <a:t>into Highlands and </a:t>
            </a:r>
            <a:r>
              <a:rPr lang="en-US" dirty="0">
                <a:latin typeface="Arial" panose="020B0604020202020204" pitchFamily="34" charset="0"/>
                <a:cs typeface="Arial" panose="020B0604020202020204" pitchFamily="34" charset="0"/>
              </a:rPr>
              <a:t>H</a:t>
            </a:r>
            <a:r>
              <a:rPr lang="en-US" sz="1800" dirty="0">
                <a:latin typeface="Arial" panose="020B0604020202020204" pitchFamily="34" charset="0"/>
                <a:cs typeface="Arial" panose="020B0604020202020204" pitchFamily="34" charset="0"/>
              </a:rPr>
              <a:t>ardee County</a:t>
            </a:r>
          </a:p>
        </p:txBody>
      </p:sp>
      <p:sp>
        <p:nvSpPr>
          <p:cNvPr id="24" name="TextBox 23">
            <a:extLst>
              <a:ext uri="{FF2B5EF4-FFF2-40B4-BE49-F238E27FC236}">
                <a16:creationId xmlns:a16="http://schemas.microsoft.com/office/drawing/2014/main" id="{8F88DF1F-A302-4925-AF37-75DBEE416C79}"/>
              </a:ext>
            </a:extLst>
          </p:cNvPr>
          <p:cNvSpPr txBox="1"/>
          <p:nvPr/>
        </p:nvSpPr>
        <p:spPr>
          <a:xfrm>
            <a:off x="2866083" y="3743289"/>
            <a:ext cx="107422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2015</a:t>
            </a:r>
          </a:p>
        </p:txBody>
      </p:sp>
      <p:cxnSp>
        <p:nvCxnSpPr>
          <p:cNvPr id="25" name="Straight Connector 24">
            <a:extLst>
              <a:ext uri="{FF2B5EF4-FFF2-40B4-BE49-F238E27FC236}">
                <a16:creationId xmlns:a16="http://schemas.microsoft.com/office/drawing/2014/main" id="{EAF7A3CD-723B-4FE4-803B-04707EB75D1F}"/>
              </a:ext>
            </a:extLst>
          </p:cNvPr>
          <p:cNvCxnSpPr>
            <a:cxnSpLocks/>
          </p:cNvCxnSpPr>
          <p:nvPr/>
        </p:nvCxnSpPr>
        <p:spPr>
          <a:xfrm flipV="1">
            <a:off x="2702202" y="3614057"/>
            <a:ext cx="0" cy="13636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BF6125DC-5370-452C-A76F-EF8BE3C8833D}"/>
              </a:ext>
            </a:extLst>
          </p:cNvPr>
          <p:cNvSpPr txBox="1">
            <a:spLocks/>
          </p:cNvSpPr>
          <p:nvPr/>
        </p:nvSpPr>
        <p:spPr>
          <a:xfrm>
            <a:off x="2699657" y="304800"/>
            <a:ext cx="6444343" cy="1143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AdventHealth Advantage Plans &amp; Health First Health Plans</a:t>
            </a:r>
          </a:p>
        </p:txBody>
      </p:sp>
    </p:spTree>
    <p:extLst>
      <p:ext uri="{BB962C8B-B14F-4D97-AF65-F5344CB8AC3E}">
        <p14:creationId xmlns:p14="http://schemas.microsoft.com/office/powerpoint/2010/main" val="192810928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A9AFC75-92CE-47EF-8493-586DEA377CFB}"/>
              </a:ext>
            </a:extLst>
          </p:cNvPr>
          <p:cNvSpPr txBox="1">
            <a:spLocks/>
          </p:cNvSpPr>
          <p:nvPr/>
        </p:nvSpPr>
        <p:spPr>
          <a:xfrm>
            <a:off x="469901" y="1836575"/>
            <a:ext cx="3695699" cy="2252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400" b="1" dirty="0"/>
              <a:t>Headquarters</a:t>
            </a:r>
          </a:p>
          <a:p>
            <a:pPr>
              <a:lnSpc>
                <a:spcPct val="100000"/>
              </a:lnSpc>
              <a:buFont typeface="Wingdings" pitchFamily="2" charset="2"/>
              <a:buChar char="§"/>
              <a:defRPr/>
            </a:pPr>
            <a:r>
              <a:rPr lang="en-US" sz="2400" dirty="0"/>
              <a:t>6450 U.S. Highway 1</a:t>
            </a:r>
            <a:br>
              <a:rPr lang="en-US" sz="2400" dirty="0"/>
            </a:br>
            <a:r>
              <a:rPr lang="en-US" sz="2400" dirty="0"/>
              <a:t>Rockledge, FL  32955</a:t>
            </a:r>
          </a:p>
          <a:p>
            <a:pPr>
              <a:lnSpc>
                <a:spcPct val="100000"/>
              </a:lnSpc>
              <a:buFont typeface="Wingdings" pitchFamily="2" charset="2"/>
              <a:buChar char="§"/>
              <a:defRPr/>
            </a:pPr>
            <a:r>
              <a:rPr lang="en-US" sz="2400" dirty="0"/>
              <a:t>Monday through Friday </a:t>
            </a:r>
            <a:br>
              <a:rPr lang="en-US" sz="2400" dirty="0"/>
            </a:br>
            <a:r>
              <a:rPr lang="en-US" sz="2400" dirty="0"/>
              <a:t>8am to 5pm</a:t>
            </a:r>
          </a:p>
          <a:p>
            <a:pPr marL="0" indent="0">
              <a:lnSpc>
                <a:spcPct val="100000"/>
              </a:lnSpc>
              <a:buNone/>
              <a:defRPr/>
            </a:pPr>
            <a:endParaRPr lang="en-US" sz="2400" dirty="0"/>
          </a:p>
          <a:p>
            <a:pPr>
              <a:lnSpc>
                <a:spcPct val="100000"/>
              </a:lnSpc>
              <a:buFont typeface="Wingdings" pitchFamily="2" charset="2"/>
              <a:buChar char="§"/>
              <a:defRPr/>
            </a:pPr>
            <a:endParaRPr lang="en-US" sz="2400" dirty="0"/>
          </a:p>
        </p:txBody>
      </p:sp>
      <p:sp>
        <p:nvSpPr>
          <p:cNvPr id="5" name="Content Placeholder 2">
            <a:extLst>
              <a:ext uri="{FF2B5EF4-FFF2-40B4-BE49-F238E27FC236}">
                <a16:creationId xmlns:a16="http://schemas.microsoft.com/office/drawing/2014/main" id="{BD5FDEC2-E78D-41EA-B141-2F7B44D17E4C}"/>
              </a:ext>
            </a:extLst>
          </p:cNvPr>
          <p:cNvSpPr txBox="1">
            <a:spLocks/>
          </p:cNvSpPr>
          <p:nvPr/>
        </p:nvSpPr>
        <p:spPr>
          <a:xfrm>
            <a:off x="4448545" y="1836575"/>
            <a:ext cx="4695455" cy="2633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400" b="1" dirty="0"/>
              <a:t>Volusia/Flagler County Office </a:t>
            </a:r>
          </a:p>
          <a:p>
            <a:pPr>
              <a:lnSpc>
                <a:spcPct val="100000"/>
              </a:lnSpc>
              <a:buFont typeface="Wingdings" pitchFamily="2" charset="2"/>
              <a:buChar char="§"/>
              <a:defRPr/>
            </a:pPr>
            <a:r>
              <a:rPr lang="en-US" sz="2400" dirty="0"/>
              <a:t>West Granada Center</a:t>
            </a:r>
            <a:br>
              <a:rPr lang="en-US" sz="2400" dirty="0"/>
            </a:br>
            <a:r>
              <a:rPr lang="en-US" sz="2400" dirty="0"/>
              <a:t>1425 West Granada Blvd.</a:t>
            </a:r>
            <a:br>
              <a:rPr lang="en-US" sz="2400" dirty="0"/>
            </a:br>
            <a:r>
              <a:rPr lang="en-US" sz="2400" dirty="0"/>
              <a:t>Ormond Beach, FL 32174</a:t>
            </a:r>
          </a:p>
          <a:p>
            <a:pPr>
              <a:lnSpc>
                <a:spcPct val="100000"/>
              </a:lnSpc>
              <a:buFont typeface="Wingdings" pitchFamily="2" charset="2"/>
              <a:buChar char="§"/>
              <a:defRPr/>
            </a:pPr>
            <a:r>
              <a:rPr lang="en-US" sz="2400" dirty="0"/>
              <a:t>Monday through Friday</a:t>
            </a:r>
            <a:br>
              <a:rPr lang="en-US" sz="2400" dirty="0"/>
            </a:br>
            <a:r>
              <a:rPr lang="en-US" sz="2400" dirty="0"/>
              <a:t>8am to 5pm</a:t>
            </a:r>
          </a:p>
        </p:txBody>
      </p:sp>
      <p:sp>
        <p:nvSpPr>
          <p:cNvPr id="9" name="Title 1">
            <a:extLst>
              <a:ext uri="{FF2B5EF4-FFF2-40B4-BE49-F238E27FC236}">
                <a16:creationId xmlns:a16="http://schemas.microsoft.com/office/drawing/2014/main" id="{6677804C-3B47-4C47-94D6-F628FBF68959}"/>
              </a:ext>
            </a:extLst>
          </p:cNvPr>
          <p:cNvSpPr txBox="1">
            <a:spLocks/>
          </p:cNvSpPr>
          <p:nvPr/>
        </p:nvSpPr>
        <p:spPr>
          <a:xfrm>
            <a:off x="2699657" y="304800"/>
            <a:ext cx="644434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298"/>
                </a:solidFill>
                <a:latin typeface="Arial" charset="0"/>
                <a:ea typeface="Arial" charset="0"/>
                <a:cs typeface="Arial" charset="0"/>
              </a:defRPr>
            </a:lvl1pPr>
          </a:lstStyle>
          <a:p>
            <a:pPr algn="ctr"/>
            <a:r>
              <a:rPr lang="en-US" sz="3500" dirty="0"/>
              <a:t>Office Locations</a:t>
            </a:r>
          </a:p>
        </p:txBody>
      </p:sp>
    </p:spTree>
    <p:extLst>
      <p:ext uri="{BB962C8B-B14F-4D97-AF65-F5344CB8AC3E}">
        <p14:creationId xmlns:p14="http://schemas.microsoft.com/office/powerpoint/2010/main" val="266813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FHF Files\Lindsay Rew\Media Manager_VF\Campaigns\PowerPoint Slide Backgrounds\PowerpointBackground5.jpg"/>
          <p:cNvPicPr>
            <a:picLocks noChangeAspect="1" noChangeArrowheads="1"/>
          </p:cNvPicPr>
          <p:nvPr/>
        </p:nvPicPr>
        <p:blipFill rotWithShape="1">
          <a:blip r:embed="rId3">
            <a:extLst>
              <a:ext uri="{28A0092B-C50C-407E-A947-70E740481C1C}">
                <a14:useLocalDpi xmlns:a14="http://schemas.microsoft.com/office/drawing/2010/main" val="0"/>
              </a:ext>
            </a:extLst>
          </a:blip>
          <a:srcRect l="5690" r="5688"/>
          <a:stretch/>
        </p:blipFill>
        <p:spPr bwMode="auto">
          <a:xfrm>
            <a:off x="0" y="101600"/>
            <a:ext cx="91440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381000"/>
            <a:ext cx="9182100" cy="838200"/>
          </a:xfrm>
        </p:spPr>
        <p:txBody>
          <a:bodyPr/>
          <a:lstStyle/>
          <a:p>
            <a:pPr algn="ctr"/>
            <a:r>
              <a:rPr lang="en-US" dirty="0">
                <a:solidFill>
                  <a:schemeClr val="bg1"/>
                </a:solidFill>
                <a:latin typeface="Arial Bold" pitchFamily="34" charset="0"/>
                <a:cs typeface="Arial Bold" pitchFamily="34" charset="0"/>
                <a:sym typeface="Arial Bold" pitchFamily="34" charset="0"/>
              </a:rPr>
              <a:t>Large Network of Hospitals </a:t>
            </a:r>
            <a:endParaRPr lang="en-US" dirty="0">
              <a:solidFill>
                <a:schemeClr val="bg1"/>
              </a:solidFill>
            </a:endParaRPr>
          </a:p>
        </p:txBody>
      </p:sp>
      <p:sp>
        <p:nvSpPr>
          <p:cNvPr id="5" name="Content Placeholder 2">
            <a:extLst>
              <a:ext uri="{FF2B5EF4-FFF2-40B4-BE49-F238E27FC236}">
                <a16:creationId xmlns:a16="http://schemas.microsoft.com/office/drawing/2014/main" id="{13C2D135-BC78-4907-8341-8696936324D3}"/>
              </a:ext>
            </a:extLst>
          </p:cNvPr>
          <p:cNvSpPr txBox="1">
            <a:spLocks/>
          </p:cNvSpPr>
          <p:nvPr/>
        </p:nvSpPr>
        <p:spPr>
          <a:xfrm>
            <a:off x="262123" y="1836575"/>
            <a:ext cx="8153400" cy="4143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6298"/>
              </a:buClr>
              <a:buFont typeface="Wingdings" charset="2"/>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6298"/>
              </a:buClr>
              <a:buFont typeface="Wingdings" charset="2"/>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6298"/>
              </a:buClr>
              <a:buFont typeface="Wingdings" charset="2"/>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6298"/>
              </a:buClr>
              <a:buFont typeface="Wingdings" charset="2"/>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400" b="1" dirty="0">
                <a:solidFill>
                  <a:schemeClr val="bg1"/>
                </a:solidFill>
              </a:rPr>
              <a:t>In-network hospitals, including:</a:t>
            </a:r>
          </a:p>
          <a:p>
            <a:pPr>
              <a:lnSpc>
                <a:spcPct val="100000"/>
              </a:lnSpc>
              <a:buFont typeface="Wingdings" pitchFamily="2" charset="2"/>
              <a:buChar char="§"/>
              <a:defRPr/>
            </a:pPr>
            <a:r>
              <a:rPr lang="en-US" sz="2400" dirty="0">
                <a:solidFill>
                  <a:schemeClr val="bg1"/>
                </a:solidFill>
              </a:rPr>
              <a:t>AdventHealth Daytona Beach</a:t>
            </a:r>
          </a:p>
          <a:p>
            <a:pPr>
              <a:lnSpc>
                <a:spcPct val="100000"/>
              </a:lnSpc>
              <a:buFont typeface="Wingdings" pitchFamily="2" charset="2"/>
              <a:buChar char="§"/>
              <a:defRPr/>
            </a:pPr>
            <a:r>
              <a:rPr lang="en-US" sz="2400" dirty="0">
                <a:solidFill>
                  <a:schemeClr val="bg1"/>
                </a:solidFill>
              </a:rPr>
              <a:t>AdventHealth DeLand</a:t>
            </a:r>
          </a:p>
          <a:p>
            <a:pPr>
              <a:lnSpc>
                <a:spcPct val="100000"/>
              </a:lnSpc>
              <a:buFont typeface="Wingdings" pitchFamily="2" charset="2"/>
              <a:buChar char="§"/>
              <a:defRPr/>
            </a:pPr>
            <a:r>
              <a:rPr lang="en-US" sz="2400" dirty="0">
                <a:solidFill>
                  <a:schemeClr val="bg1"/>
                </a:solidFill>
              </a:rPr>
              <a:t>AdventHealth Fish Memorial </a:t>
            </a:r>
          </a:p>
          <a:p>
            <a:pPr>
              <a:lnSpc>
                <a:spcPct val="100000"/>
              </a:lnSpc>
              <a:buFont typeface="Wingdings" pitchFamily="2" charset="2"/>
              <a:buChar char="§"/>
              <a:defRPr/>
            </a:pPr>
            <a:r>
              <a:rPr lang="en-US" sz="2400" dirty="0">
                <a:solidFill>
                  <a:schemeClr val="bg1"/>
                </a:solidFill>
              </a:rPr>
              <a:t>AdventHealth New Smyrna</a:t>
            </a:r>
          </a:p>
          <a:p>
            <a:pPr>
              <a:lnSpc>
                <a:spcPct val="100000"/>
              </a:lnSpc>
              <a:buFont typeface="Wingdings" pitchFamily="2" charset="2"/>
              <a:buChar char="§"/>
              <a:defRPr/>
            </a:pPr>
            <a:r>
              <a:rPr lang="en-US" sz="2400" dirty="0">
                <a:solidFill>
                  <a:schemeClr val="bg1"/>
                </a:solidFill>
              </a:rPr>
              <a:t>AdventHealth Palm Coast</a:t>
            </a:r>
          </a:p>
        </p:txBody>
      </p:sp>
      <p:grpSp>
        <p:nvGrpSpPr>
          <p:cNvPr id="8" name="Graphic 5">
            <a:extLst>
              <a:ext uri="{FF2B5EF4-FFF2-40B4-BE49-F238E27FC236}">
                <a16:creationId xmlns:a16="http://schemas.microsoft.com/office/drawing/2014/main" id="{BA14A3ED-5F36-4696-A446-590C15739D0F}"/>
              </a:ext>
            </a:extLst>
          </p:cNvPr>
          <p:cNvGrpSpPr/>
          <p:nvPr/>
        </p:nvGrpSpPr>
        <p:grpSpPr>
          <a:xfrm>
            <a:off x="6705600" y="2653330"/>
            <a:ext cx="2163577" cy="2146158"/>
            <a:chOff x="7812590" y="3703097"/>
            <a:chExt cx="1194911" cy="1185291"/>
          </a:xfrm>
          <a:solidFill>
            <a:schemeClr val="accent1"/>
          </a:solidFill>
        </p:grpSpPr>
        <p:sp>
          <p:nvSpPr>
            <p:cNvPr id="10" name="Freeform: Shape 9">
              <a:extLst>
                <a:ext uri="{FF2B5EF4-FFF2-40B4-BE49-F238E27FC236}">
                  <a16:creationId xmlns:a16="http://schemas.microsoft.com/office/drawing/2014/main" id="{0E6CF372-AF57-4141-9CDD-596B5EB1919F}"/>
                </a:ext>
              </a:extLst>
            </p:cNvPr>
            <p:cNvSpPr/>
            <p:nvPr/>
          </p:nvSpPr>
          <p:spPr>
            <a:xfrm>
              <a:off x="8319987" y="3772439"/>
              <a:ext cx="180117" cy="180117"/>
            </a:xfrm>
            <a:custGeom>
              <a:avLst/>
              <a:gdLst>
                <a:gd name="connsiteX0" fmla="*/ 60769 w 180117"/>
                <a:gd name="connsiteY0" fmla="*/ 180118 h 180117"/>
                <a:gd name="connsiteX1" fmla="*/ 119348 w 180117"/>
                <a:gd name="connsiteY1" fmla="*/ 180118 h 180117"/>
                <a:gd name="connsiteX2" fmla="*/ 119348 w 180117"/>
                <a:gd name="connsiteY2" fmla="*/ 119348 h 180117"/>
                <a:gd name="connsiteX3" fmla="*/ 180118 w 180117"/>
                <a:gd name="connsiteY3" fmla="*/ 119348 h 180117"/>
                <a:gd name="connsiteX4" fmla="*/ 180118 w 180117"/>
                <a:gd name="connsiteY4" fmla="*/ 60770 h 180117"/>
                <a:gd name="connsiteX5" fmla="*/ 119348 w 180117"/>
                <a:gd name="connsiteY5" fmla="*/ 60770 h 180117"/>
                <a:gd name="connsiteX6" fmla="*/ 119348 w 180117"/>
                <a:gd name="connsiteY6" fmla="*/ 0 h 180117"/>
                <a:gd name="connsiteX7" fmla="*/ 60769 w 180117"/>
                <a:gd name="connsiteY7" fmla="*/ 0 h 180117"/>
                <a:gd name="connsiteX8" fmla="*/ 60769 w 180117"/>
                <a:gd name="connsiteY8" fmla="*/ 60770 h 180117"/>
                <a:gd name="connsiteX9" fmla="*/ 0 w 180117"/>
                <a:gd name="connsiteY9" fmla="*/ 60770 h 180117"/>
                <a:gd name="connsiteX10" fmla="*/ 0 w 180117"/>
                <a:gd name="connsiteY10" fmla="*/ 119348 h 180117"/>
                <a:gd name="connsiteX11" fmla="*/ 60769 w 180117"/>
                <a:gd name="connsiteY11" fmla="*/ 119348 h 18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17" h="180117">
                  <a:moveTo>
                    <a:pt x="60769" y="180118"/>
                  </a:moveTo>
                  <a:lnTo>
                    <a:pt x="119348" y="180118"/>
                  </a:lnTo>
                  <a:lnTo>
                    <a:pt x="119348" y="119348"/>
                  </a:lnTo>
                  <a:lnTo>
                    <a:pt x="180118" y="119348"/>
                  </a:lnTo>
                  <a:lnTo>
                    <a:pt x="180118" y="60770"/>
                  </a:lnTo>
                  <a:lnTo>
                    <a:pt x="119348" y="60770"/>
                  </a:lnTo>
                  <a:lnTo>
                    <a:pt x="119348" y="0"/>
                  </a:lnTo>
                  <a:lnTo>
                    <a:pt x="60769" y="0"/>
                  </a:lnTo>
                  <a:lnTo>
                    <a:pt x="60769" y="60770"/>
                  </a:lnTo>
                  <a:lnTo>
                    <a:pt x="0" y="60770"/>
                  </a:lnTo>
                  <a:lnTo>
                    <a:pt x="0" y="119348"/>
                  </a:lnTo>
                  <a:lnTo>
                    <a:pt x="60769" y="119348"/>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A1EA60D-799F-489D-993D-5F8DFB7C74C7}"/>
                </a:ext>
              </a:extLst>
            </p:cNvPr>
            <p:cNvSpPr/>
            <p:nvPr/>
          </p:nvSpPr>
          <p:spPr>
            <a:xfrm>
              <a:off x="7812590" y="3703097"/>
              <a:ext cx="1194911" cy="1185291"/>
            </a:xfrm>
            <a:custGeom>
              <a:avLst/>
              <a:gdLst>
                <a:gd name="connsiteX0" fmla="*/ 1194911 w 1194911"/>
                <a:gd name="connsiteY0" fmla="*/ 465296 h 1185291"/>
                <a:gd name="connsiteX1" fmla="*/ 1194911 w 1194911"/>
                <a:gd name="connsiteY1" fmla="*/ 404336 h 1185291"/>
                <a:gd name="connsiteX2" fmla="*/ 906875 w 1194911"/>
                <a:gd name="connsiteY2" fmla="*/ 404336 h 1185291"/>
                <a:gd name="connsiteX3" fmla="*/ 906875 w 1194911"/>
                <a:gd name="connsiteY3" fmla="*/ 465296 h 1185291"/>
                <a:gd name="connsiteX4" fmla="*/ 1126808 w 1194911"/>
                <a:gd name="connsiteY4" fmla="*/ 465296 h 1185291"/>
                <a:gd name="connsiteX5" fmla="*/ 1126808 w 1194911"/>
                <a:gd name="connsiteY5" fmla="*/ 760095 h 1185291"/>
                <a:gd name="connsiteX6" fmla="*/ 906875 w 1194911"/>
                <a:gd name="connsiteY6" fmla="*/ 760095 h 1185291"/>
                <a:gd name="connsiteX7" fmla="*/ 906875 w 1194911"/>
                <a:gd name="connsiteY7" fmla="*/ 821055 h 1185291"/>
                <a:gd name="connsiteX8" fmla="*/ 1126808 w 1194911"/>
                <a:gd name="connsiteY8" fmla="*/ 821055 h 1185291"/>
                <a:gd name="connsiteX9" fmla="*/ 1126808 w 1194911"/>
                <a:gd name="connsiteY9" fmla="*/ 1156526 h 1185291"/>
                <a:gd name="connsiteX10" fmla="*/ 880682 w 1194911"/>
                <a:gd name="connsiteY10" fmla="*/ 1156526 h 1185291"/>
                <a:gd name="connsiteX11" fmla="*/ 880682 w 1194911"/>
                <a:gd name="connsiteY11" fmla="*/ 284417 h 1185291"/>
                <a:gd name="connsiteX12" fmla="*/ 834104 w 1194911"/>
                <a:gd name="connsiteY12" fmla="*/ 237839 h 1185291"/>
                <a:gd name="connsiteX13" fmla="*/ 735997 w 1194911"/>
                <a:gd name="connsiteY13" fmla="*/ 237839 h 1185291"/>
                <a:gd name="connsiteX14" fmla="*/ 756761 w 1194911"/>
                <a:gd name="connsiteY14" fmla="*/ 159353 h 1185291"/>
                <a:gd name="connsiteX15" fmla="*/ 597408 w 1194911"/>
                <a:gd name="connsiteY15" fmla="*/ 0 h 1185291"/>
                <a:gd name="connsiteX16" fmla="*/ 438150 w 1194911"/>
                <a:gd name="connsiteY16" fmla="*/ 159353 h 1185291"/>
                <a:gd name="connsiteX17" fmla="*/ 458915 w 1194911"/>
                <a:gd name="connsiteY17" fmla="*/ 237839 h 1185291"/>
                <a:gd name="connsiteX18" fmla="*/ 360807 w 1194911"/>
                <a:gd name="connsiteY18" fmla="*/ 237839 h 1185291"/>
                <a:gd name="connsiteX19" fmla="*/ 314230 w 1194911"/>
                <a:gd name="connsiteY19" fmla="*/ 284417 h 1185291"/>
                <a:gd name="connsiteX20" fmla="*/ 314230 w 1194911"/>
                <a:gd name="connsiteY20" fmla="*/ 1156526 h 1185291"/>
                <a:gd name="connsiteX21" fmla="*/ 68104 w 1194911"/>
                <a:gd name="connsiteY21" fmla="*/ 1156526 h 1185291"/>
                <a:gd name="connsiteX22" fmla="*/ 68104 w 1194911"/>
                <a:gd name="connsiteY22" fmla="*/ 821055 h 1185291"/>
                <a:gd name="connsiteX23" fmla="*/ 288036 w 1194911"/>
                <a:gd name="connsiteY23" fmla="*/ 821055 h 1185291"/>
                <a:gd name="connsiteX24" fmla="*/ 288036 w 1194911"/>
                <a:gd name="connsiteY24" fmla="*/ 760095 h 1185291"/>
                <a:gd name="connsiteX25" fmla="*/ 68104 w 1194911"/>
                <a:gd name="connsiteY25" fmla="*/ 760095 h 1185291"/>
                <a:gd name="connsiteX26" fmla="*/ 68104 w 1194911"/>
                <a:gd name="connsiteY26" fmla="*/ 465296 h 1185291"/>
                <a:gd name="connsiteX27" fmla="*/ 288036 w 1194911"/>
                <a:gd name="connsiteY27" fmla="*/ 465296 h 1185291"/>
                <a:gd name="connsiteX28" fmla="*/ 288036 w 1194911"/>
                <a:gd name="connsiteY28" fmla="*/ 404336 h 1185291"/>
                <a:gd name="connsiteX29" fmla="*/ 0 w 1194911"/>
                <a:gd name="connsiteY29" fmla="*/ 404336 h 1185291"/>
                <a:gd name="connsiteX30" fmla="*/ 0 w 1194911"/>
                <a:gd name="connsiteY30" fmla="*/ 465296 h 1185291"/>
                <a:gd name="connsiteX31" fmla="*/ 39434 w 1194911"/>
                <a:gd name="connsiteY31" fmla="*/ 465296 h 1185291"/>
                <a:gd name="connsiteX32" fmla="*/ 39434 w 1194911"/>
                <a:gd name="connsiteY32" fmla="*/ 760095 h 1185291"/>
                <a:gd name="connsiteX33" fmla="*/ 0 w 1194911"/>
                <a:gd name="connsiteY33" fmla="*/ 760095 h 1185291"/>
                <a:gd name="connsiteX34" fmla="*/ 0 w 1194911"/>
                <a:gd name="connsiteY34" fmla="*/ 821055 h 1185291"/>
                <a:gd name="connsiteX35" fmla="*/ 39434 w 1194911"/>
                <a:gd name="connsiteY35" fmla="*/ 821055 h 1185291"/>
                <a:gd name="connsiteX36" fmla="*/ 39434 w 1194911"/>
                <a:gd name="connsiteY36" fmla="*/ 1170908 h 1185291"/>
                <a:gd name="connsiteX37" fmla="*/ 53816 w 1194911"/>
                <a:gd name="connsiteY37" fmla="*/ 1185291 h 1185291"/>
                <a:gd name="connsiteX38" fmla="*/ 328613 w 1194911"/>
                <a:gd name="connsiteY38" fmla="*/ 1185291 h 1185291"/>
                <a:gd name="connsiteX39" fmla="*/ 866299 w 1194911"/>
                <a:gd name="connsiteY39" fmla="*/ 1185291 h 1185291"/>
                <a:gd name="connsiteX40" fmla="*/ 1141095 w 1194911"/>
                <a:gd name="connsiteY40" fmla="*/ 1185291 h 1185291"/>
                <a:gd name="connsiteX41" fmla="*/ 1155478 w 1194911"/>
                <a:gd name="connsiteY41" fmla="*/ 1170908 h 1185291"/>
                <a:gd name="connsiteX42" fmla="*/ 1155478 w 1194911"/>
                <a:gd name="connsiteY42" fmla="*/ 821055 h 1185291"/>
                <a:gd name="connsiteX43" fmla="*/ 1194911 w 1194911"/>
                <a:gd name="connsiteY43" fmla="*/ 821055 h 1185291"/>
                <a:gd name="connsiteX44" fmla="*/ 1194911 w 1194911"/>
                <a:gd name="connsiteY44" fmla="*/ 760095 h 1185291"/>
                <a:gd name="connsiteX45" fmla="*/ 1155478 w 1194911"/>
                <a:gd name="connsiteY45" fmla="*/ 760095 h 1185291"/>
                <a:gd name="connsiteX46" fmla="*/ 1155478 w 1194911"/>
                <a:gd name="connsiteY46" fmla="*/ 465296 h 1185291"/>
                <a:gd name="connsiteX47" fmla="*/ 1194911 w 1194911"/>
                <a:gd name="connsiteY47" fmla="*/ 465296 h 1185291"/>
                <a:gd name="connsiteX48" fmla="*/ 464249 w 1194911"/>
                <a:gd name="connsiteY48" fmla="*/ 621030 h 1185291"/>
                <a:gd name="connsiteX49" fmla="*/ 405670 w 1194911"/>
                <a:gd name="connsiteY49" fmla="*/ 621030 h 1185291"/>
                <a:gd name="connsiteX50" fmla="*/ 387191 w 1194911"/>
                <a:gd name="connsiteY50" fmla="*/ 602552 h 1185291"/>
                <a:gd name="connsiteX51" fmla="*/ 387191 w 1194911"/>
                <a:gd name="connsiteY51" fmla="*/ 543973 h 1185291"/>
                <a:gd name="connsiteX52" fmla="*/ 405670 w 1194911"/>
                <a:gd name="connsiteY52" fmla="*/ 525494 h 1185291"/>
                <a:gd name="connsiteX53" fmla="*/ 464249 w 1194911"/>
                <a:gd name="connsiteY53" fmla="*/ 525494 h 1185291"/>
                <a:gd name="connsiteX54" fmla="*/ 482727 w 1194911"/>
                <a:gd name="connsiteY54" fmla="*/ 543973 h 1185291"/>
                <a:gd name="connsiteX55" fmla="*/ 482727 w 1194911"/>
                <a:gd name="connsiteY55" fmla="*/ 602552 h 1185291"/>
                <a:gd name="connsiteX56" fmla="*/ 464249 w 1194911"/>
                <a:gd name="connsiteY56" fmla="*/ 621030 h 1185291"/>
                <a:gd name="connsiteX57" fmla="*/ 482727 w 1194911"/>
                <a:gd name="connsiteY57" fmla="*/ 695325 h 1185291"/>
                <a:gd name="connsiteX58" fmla="*/ 482727 w 1194911"/>
                <a:gd name="connsiteY58" fmla="*/ 753904 h 1185291"/>
                <a:gd name="connsiteX59" fmla="*/ 464249 w 1194911"/>
                <a:gd name="connsiteY59" fmla="*/ 772382 h 1185291"/>
                <a:gd name="connsiteX60" fmla="*/ 405670 w 1194911"/>
                <a:gd name="connsiteY60" fmla="*/ 772382 h 1185291"/>
                <a:gd name="connsiteX61" fmla="*/ 387191 w 1194911"/>
                <a:gd name="connsiteY61" fmla="*/ 753904 h 1185291"/>
                <a:gd name="connsiteX62" fmla="*/ 387191 w 1194911"/>
                <a:gd name="connsiteY62" fmla="*/ 695325 h 1185291"/>
                <a:gd name="connsiteX63" fmla="*/ 405670 w 1194911"/>
                <a:gd name="connsiteY63" fmla="*/ 676847 h 1185291"/>
                <a:gd name="connsiteX64" fmla="*/ 464249 w 1194911"/>
                <a:gd name="connsiteY64" fmla="*/ 676847 h 1185291"/>
                <a:gd name="connsiteX65" fmla="*/ 482727 w 1194911"/>
                <a:gd name="connsiteY65" fmla="*/ 695325 h 1185291"/>
                <a:gd name="connsiteX66" fmla="*/ 464249 w 1194911"/>
                <a:gd name="connsiteY66" fmla="*/ 467297 h 1185291"/>
                <a:gd name="connsiteX67" fmla="*/ 405670 w 1194911"/>
                <a:gd name="connsiteY67" fmla="*/ 467297 h 1185291"/>
                <a:gd name="connsiteX68" fmla="*/ 387191 w 1194911"/>
                <a:gd name="connsiteY68" fmla="*/ 448818 h 1185291"/>
                <a:gd name="connsiteX69" fmla="*/ 387191 w 1194911"/>
                <a:gd name="connsiteY69" fmla="*/ 390239 h 1185291"/>
                <a:gd name="connsiteX70" fmla="*/ 405670 w 1194911"/>
                <a:gd name="connsiteY70" fmla="*/ 371761 h 1185291"/>
                <a:gd name="connsiteX71" fmla="*/ 464249 w 1194911"/>
                <a:gd name="connsiteY71" fmla="*/ 371761 h 1185291"/>
                <a:gd name="connsiteX72" fmla="*/ 482727 w 1194911"/>
                <a:gd name="connsiteY72" fmla="*/ 390239 h 1185291"/>
                <a:gd name="connsiteX73" fmla="*/ 482727 w 1194911"/>
                <a:gd name="connsiteY73" fmla="*/ 448818 h 1185291"/>
                <a:gd name="connsiteX74" fmla="*/ 464249 w 1194911"/>
                <a:gd name="connsiteY74" fmla="*/ 467297 h 1185291"/>
                <a:gd name="connsiteX75" fmla="*/ 549688 w 1194911"/>
                <a:gd name="connsiteY75" fmla="*/ 695325 h 1185291"/>
                <a:gd name="connsiteX76" fmla="*/ 568166 w 1194911"/>
                <a:gd name="connsiteY76" fmla="*/ 676847 h 1185291"/>
                <a:gd name="connsiteX77" fmla="*/ 626745 w 1194911"/>
                <a:gd name="connsiteY77" fmla="*/ 676847 h 1185291"/>
                <a:gd name="connsiteX78" fmla="*/ 645224 w 1194911"/>
                <a:gd name="connsiteY78" fmla="*/ 695325 h 1185291"/>
                <a:gd name="connsiteX79" fmla="*/ 645224 w 1194911"/>
                <a:gd name="connsiteY79" fmla="*/ 753904 h 1185291"/>
                <a:gd name="connsiteX80" fmla="*/ 626745 w 1194911"/>
                <a:gd name="connsiteY80" fmla="*/ 772382 h 1185291"/>
                <a:gd name="connsiteX81" fmla="*/ 568166 w 1194911"/>
                <a:gd name="connsiteY81" fmla="*/ 772382 h 1185291"/>
                <a:gd name="connsiteX82" fmla="*/ 549688 w 1194911"/>
                <a:gd name="connsiteY82" fmla="*/ 753904 h 1185291"/>
                <a:gd name="connsiteX83" fmla="*/ 549688 w 1194911"/>
                <a:gd name="connsiteY83" fmla="*/ 695325 h 1185291"/>
                <a:gd name="connsiteX84" fmla="*/ 626745 w 1194911"/>
                <a:gd name="connsiteY84" fmla="*/ 621030 h 1185291"/>
                <a:gd name="connsiteX85" fmla="*/ 568166 w 1194911"/>
                <a:gd name="connsiteY85" fmla="*/ 621030 h 1185291"/>
                <a:gd name="connsiteX86" fmla="*/ 549688 w 1194911"/>
                <a:gd name="connsiteY86" fmla="*/ 602552 h 1185291"/>
                <a:gd name="connsiteX87" fmla="*/ 549688 w 1194911"/>
                <a:gd name="connsiteY87" fmla="*/ 543973 h 1185291"/>
                <a:gd name="connsiteX88" fmla="*/ 568166 w 1194911"/>
                <a:gd name="connsiteY88" fmla="*/ 525494 h 1185291"/>
                <a:gd name="connsiteX89" fmla="*/ 626745 w 1194911"/>
                <a:gd name="connsiteY89" fmla="*/ 525494 h 1185291"/>
                <a:gd name="connsiteX90" fmla="*/ 645224 w 1194911"/>
                <a:gd name="connsiteY90" fmla="*/ 543973 h 1185291"/>
                <a:gd name="connsiteX91" fmla="*/ 645224 w 1194911"/>
                <a:gd name="connsiteY91" fmla="*/ 602552 h 1185291"/>
                <a:gd name="connsiteX92" fmla="*/ 626745 w 1194911"/>
                <a:gd name="connsiteY92" fmla="*/ 621030 h 1185291"/>
                <a:gd name="connsiteX93" fmla="*/ 626745 w 1194911"/>
                <a:gd name="connsiteY93" fmla="*/ 467297 h 1185291"/>
                <a:gd name="connsiteX94" fmla="*/ 568166 w 1194911"/>
                <a:gd name="connsiteY94" fmla="*/ 467297 h 1185291"/>
                <a:gd name="connsiteX95" fmla="*/ 549688 w 1194911"/>
                <a:gd name="connsiteY95" fmla="*/ 448818 h 1185291"/>
                <a:gd name="connsiteX96" fmla="*/ 549688 w 1194911"/>
                <a:gd name="connsiteY96" fmla="*/ 390239 h 1185291"/>
                <a:gd name="connsiteX97" fmla="*/ 568166 w 1194911"/>
                <a:gd name="connsiteY97" fmla="*/ 371761 h 1185291"/>
                <a:gd name="connsiteX98" fmla="*/ 626745 w 1194911"/>
                <a:gd name="connsiteY98" fmla="*/ 371761 h 1185291"/>
                <a:gd name="connsiteX99" fmla="*/ 645224 w 1194911"/>
                <a:gd name="connsiteY99" fmla="*/ 390239 h 1185291"/>
                <a:gd name="connsiteX100" fmla="*/ 645224 w 1194911"/>
                <a:gd name="connsiteY100" fmla="*/ 448818 h 1185291"/>
                <a:gd name="connsiteX101" fmla="*/ 626745 w 1194911"/>
                <a:gd name="connsiteY101" fmla="*/ 467297 h 1185291"/>
                <a:gd name="connsiteX102" fmla="*/ 712184 w 1194911"/>
                <a:gd name="connsiteY102" fmla="*/ 695325 h 1185291"/>
                <a:gd name="connsiteX103" fmla="*/ 730663 w 1194911"/>
                <a:gd name="connsiteY103" fmla="*/ 676847 h 1185291"/>
                <a:gd name="connsiteX104" fmla="*/ 789242 w 1194911"/>
                <a:gd name="connsiteY104" fmla="*/ 676847 h 1185291"/>
                <a:gd name="connsiteX105" fmla="*/ 807720 w 1194911"/>
                <a:gd name="connsiteY105" fmla="*/ 695325 h 1185291"/>
                <a:gd name="connsiteX106" fmla="*/ 807720 w 1194911"/>
                <a:gd name="connsiteY106" fmla="*/ 753904 h 1185291"/>
                <a:gd name="connsiteX107" fmla="*/ 789242 w 1194911"/>
                <a:gd name="connsiteY107" fmla="*/ 772382 h 1185291"/>
                <a:gd name="connsiteX108" fmla="*/ 730663 w 1194911"/>
                <a:gd name="connsiteY108" fmla="*/ 772382 h 1185291"/>
                <a:gd name="connsiteX109" fmla="*/ 712184 w 1194911"/>
                <a:gd name="connsiteY109" fmla="*/ 753904 h 1185291"/>
                <a:gd name="connsiteX110" fmla="*/ 712184 w 1194911"/>
                <a:gd name="connsiteY110" fmla="*/ 695325 h 1185291"/>
                <a:gd name="connsiteX111" fmla="*/ 789242 w 1194911"/>
                <a:gd name="connsiteY111" fmla="*/ 621030 h 1185291"/>
                <a:gd name="connsiteX112" fmla="*/ 730663 w 1194911"/>
                <a:gd name="connsiteY112" fmla="*/ 621030 h 1185291"/>
                <a:gd name="connsiteX113" fmla="*/ 712184 w 1194911"/>
                <a:gd name="connsiteY113" fmla="*/ 602552 h 1185291"/>
                <a:gd name="connsiteX114" fmla="*/ 712184 w 1194911"/>
                <a:gd name="connsiteY114" fmla="*/ 543973 h 1185291"/>
                <a:gd name="connsiteX115" fmla="*/ 730663 w 1194911"/>
                <a:gd name="connsiteY115" fmla="*/ 525494 h 1185291"/>
                <a:gd name="connsiteX116" fmla="*/ 789242 w 1194911"/>
                <a:gd name="connsiteY116" fmla="*/ 525494 h 1185291"/>
                <a:gd name="connsiteX117" fmla="*/ 807720 w 1194911"/>
                <a:gd name="connsiteY117" fmla="*/ 543973 h 1185291"/>
                <a:gd name="connsiteX118" fmla="*/ 807720 w 1194911"/>
                <a:gd name="connsiteY118" fmla="*/ 602552 h 1185291"/>
                <a:gd name="connsiteX119" fmla="*/ 789242 w 1194911"/>
                <a:gd name="connsiteY119" fmla="*/ 621030 h 1185291"/>
                <a:gd name="connsiteX120" fmla="*/ 789242 w 1194911"/>
                <a:gd name="connsiteY120" fmla="*/ 467297 h 1185291"/>
                <a:gd name="connsiteX121" fmla="*/ 730663 w 1194911"/>
                <a:gd name="connsiteY121" fmla="*/ 467297 h 1185291"/>
                <a:gd name="connsiteX122" fmla="*/ 712184 w 1194911"/>
                <a:gd name="connsiteY122" fmla="*/ 448818 h 1185291"/>
                <a:gd name="connsiteX123" fmla="*/ 712184 w 1194911"/>
                <a:gd name="connsiteY123" fmla="*/ 390239 h 1185291"/>
                <a:gd name="connsiteX124" fmla="*/ 730663 w 1194911"/>
                <a:gd name="connsiteY124" fmla="*/ 371761 h 1185291"/>
                <a:gd name="connsiteX125" fmla="*/ 789242 w 1194911"/>
                <a:gd name="connsiteY125" fmla="*/ 371761 h 1185291"/>
                <a:gd name="connsiteX126" fmla="*/ 807720 w 1194911"/>
                <a:gd name="connsiteY126" fmla="*/ 390239 h 1185291"/>
                <a:gd name="connsiteX127" fmla="*/ 807720 w 1194911"/>
                <a:gd name="connsiteY127" fmla="*/ 448818 h 1185291"/>
                <a:gd name="connsiteX128" fmla="*/ 789242 w 1194911"/>
                <a:gd name="connsiteY128" fmla="*/ 467297 h 1185291"/>
                <a:gd name="connsiteX129" fmla="*/ 452438 w 1194911"/>
                <a:gd name="connsiteY129" fmla="*/ 889064 h 1185291"/>
                <a:gd name="connsiteX130" fmla="*/ 484632 w 1194911"/>
                <a:gd name="connsiteY130" fmla="*/ 856869 h 1185291"/>
                <a:gd name="connsiteX131" fmla="*/ 710089 w 1194911"/>
                <a:gd name="connsiteY131" fmla="*/ 856869 h 1185291"/>
                <a:gd name="connsiteX132" fmla="*/ 742283 w 1194911"/>
                <a:gd name="connsiteY132" fmla="*/ 889064 h 1185291"/>
                <a:gd name="connsiteX133" fmla="*/ 742283 w 1194911"/>
                <a:gd name="connsiteY133" fmla="*/ 1156621 h 1185291"/>
                <a:gd name="connsiteX134" fmla="*/ 452438 w 1194911"/>
                <a:gd name="connsiteY134" fmla="*/ 1156621 h 1185291"/>
                <a:gd name="connsiteX135" fmla="*/ 452438 w 1194911"/>
                <a:gd name="connsiteY135" fmla="*/ 889064 h 1185291"/>
                <a:gd name="connsiteX136" fmla="*/ 597503 w 1194911"/>
                <a:gd name="connsiteY136" fmla="*/ 28766 h 1185291"/>
                <a:gd name="connsiteX137" fmla="*/ 728186 w 1194911"/>
                <a:gd name="connsiteY137" fmla="*/ 159449 h 1185291"/>
                <a:gd name="connsiteX138" fmla="*/ 597503 w 1194911"/>
                <a:gd name="connsiteY138" fmla="*/ 290132 h 1185291"/>
                <a:gd name="connsiteX139" fmla="*/ 466820 w 1194911"/>
                <a:gd name="connsiteY139" fmla="*/ 159449 h 1185291"/>
                <a:gd name="connsiteX140" fmla="*/ 597503 w 1194911"/>
                <a:gd name="connsiteY140" fmla="*/ 28766 h 118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194911" h="1185291">
                  <a:moveTo>
                    <a:pt x="1194911" y="465296"/>
                  </a:moveTo>
                  <a:lnTo>
                    <a:pt x="1194911" y="404336"/>
                  </a:lnTo>
                  <a:lnTo>
                    <a:pt x="906875" y="404336"/>
                  </a:lnTo>
                  <a:lnTo>
                    <a:pt x="906875" y="465296"/>
                  </a:lnTo>
                  <a:lnTo>
                    <a:pt x="1126808" y="465296"/>
                  </a:lnTo>
                  <a:lnTo>
                    <a:pt x="1126808" y="760095"/>
                  </a:lnTo>
                  <a:lnTo>
                    <a:pt x="906875" y="760095"/>
                  </a:lnTo>
                  <a:lnTo>
                    <a:pt x="906875" y="821055"/>
                  </a:lnTo>
                  <a:lnTo>
                    <a:pt x="1126808" y="821055"/>
                  </a:lnTo>
                  <a:lnTo>
                    <a:pt x="1126808" y="1156526"/>
                  </a:lnTo>
                  <a:lnTo>
                    <a:pt x="880682" y="1156526"/>
                  </a:lnTo>
                  <a:lnTo>
                    <a:pt x="880682" y="284417"/>
                  </a:lnTo>
                  <a:cubicBezTo>
                    <a:pt x="880682" y="258699"/>
                    <a:pt x="859822" y="237839"/>
                    <a:pt x="834104" y="237839"/>
                  </a:cubicBezTo>
                  <a:lnTo>
                    <a:pt x="735997" y="237839"/>
                  </a:lnTo>
                  <a:cubicBezTo>
                    <a:pt x="749141" y="214694"/>
                    <a:pt x="756761" y="187928"/>
                    <a:pt x="756761" y="159353"/>
                  </a:cubicBezTo>
                  <a:cubicBezTo>
                    <a:pt x="756761" y="71533"/>
                    <a:pt x="685324" y="0"/>
                    <a:pt x="597408" y="0"/>
                  </a:cubicBezTo>
                  <a:cubicBezTo>
                    <a:pt x="509492" y="0"/>
                    <a:pt x="438150" y="71533"/>
                    <a:pt x="438150" y="159353"/>
                  </a:cubicBezTo>
                  <a:cubicBezTo>
                    <a:pt x="438150" y="187833"/>
                    <a:pt x="445675" y="214598"/>
                    <a:pt x="458915" y="237839"/>
                  </a:cubicBezTo>
                  <a:lnTo>
                    <a:pt x="360807" y="237839"/>
                  </a:lnTo>
                  <a:cubicBezTo>
                    <a:pt x="335090" y="237839"/>
                    <a:pt x="314230" y="258699"/>
                    <a:pt x="314230" y="284417"/>
                  </a:cubicBezTo>
                  <a:lnTo>
                    <a:pt x="314230" y="1156526"/>
                  </a:lnTo>
                  <a:lnTo>
                    <a:pt x="68104" y="1156526"/>
                  </a:lnTo>
                  <a:lnTo>
                    <a:pt x="68104" y="821055"/>
                  </a:lnTo>
                  <a:lnTo>
                    <a:pt x="288036" y="821055"/>
                  </a:lnTo>
                  <a:lnTo>
                    <a:pt x="288036" y="760095"/>
                  </a:lnTo>
                  <a:lnTo>
                    <a:pt x="68104" y="760095"/>
                  </a:lnTo>
                  <a:lnTo>
                    <a:pt x="68104" y="465296"/>
                  </a:lnTo>
                  <a:lnTo>
                    <a:pt x="288036" y="465296"/>
                  </a:lnTo>
                  <a:lnTo>
                    <a:pt x="288036" y="404336"/>
                  </a:lnTo>
                  <a:lnTo>
                    <a:pt x="0" y="404336"/>
                  </a:lnTo>
                  <a:lnTo>
                    <a:pt x="0" y="465296"/>
                  </a:lnTo>
                  <a:lnTo>
                    <a:pt x="39434" y="465296"/>
                  </a:lnTo>
                  <a:lnTo>
                    <a:pt x="39434" y="760095"/>
                  </a:lnTo>
                  <a:lnTo>
                    <a:pt x="0" y="760095"/>
                  </a:lnTo>
                  <a:lnTo>
                    <a:pt x="0" y="821055"/>
                  </a:lnTo>
                  <a:lnTo>
                    <a:pt x="39434" y="821055"/>
                  </a:lnTo>
                  <a:lnTo>
                    <a:pt x="39434" y="1170908"/>
                  </a:lnTo>
                  <a:cubicBezTo>
                    <a:pt x="39434" y="1178814"/>
                    <a:pt x="45815" y="1185291"/>
                    <a:pt x="53816" y="1185291"/>
                  </a:cubicBezTo>
                  <a:lnTo>
                    <a:pt x="328613" y="1185291"/>
                  </a:lnTo>
                  <a:lnTo>
                    <a:pt x="866299" y="1185291"/>
                  </a:lnTo>
                  <a:lnTo>
                    <a:pt x="1141095" y="1185291"/>
                  </a:lnTo>
                  <a:cubicBezTo>
                    <a:pt x="1149001" y="1185291"/>
                    <a:pt x="1155478" y="1178909"/>
                    <a:pt x="1155478" y="1170908"/>
                  </a:cubicBezTo>
                  <a:lnTo>
                    <a:pt x="1155478" y="821055"/>
                  </a:lnTo>
                  <a:lnTo>
                    <a:pt x="1194911" y="821055"/>
                  </a:lnTo>
                  <a:lnTo>
                    <a:pt x="1194911" y="760095"/>
                  </a:lnTo>
                  <a:lnTo>
                    <a:pt x="1155478" y="760095"/>
                  </a:lnTo>
                  <a:lnTo>
                    <a:pt x="1155478" y="465296"/>
                  </a:lnTo>
                  <a:lnTo>
                    <a:pt x="1194911" y="465296"/>
                  </a:lnTo>
                  <a:close/>
                  <a:moveTo>
                    <a:pt x="464249" y="621030"/>
                  </a:moveTo>
                  <a:lnTo>
                    <a:pt x="405670" y="621030"/>
                  </a:lnTo>
                  <a:cubicBezTo>
                    <a:pt x="395478" y="621030"/>
                    <a:pt x="387191" y="612743"/>
                    <a:pt x="387191" y="602552"/>
                  </a:cubicBezTo>
                  <a:lnTo>
                    <a:pt x="387191" y="543973"/>
                  </a:lnTo>
                  <a:cubicBezTo>
                    <a:pt x="387191" y="533781"/>
                    <a:pt x="395478" y="525494"/>
                    <a:pt x="405670" y="525494"/>
                  </a:cubicBezTo>
                  <a:lnTo>
                    <a:pt x="464249" y="525494"/>
                  </a:lnTo>
                  <a:cubicBezTo>
                    <a:pt x="474440" y="525494"/>
                    <a:pt x="482727" y="533781"/>
                    <a:pt x="482727" y="543973"/>
                  </a:cubicBezTo>
                  <a:lnTo>
                    <a:pt x="482727" y="602552"/>
                  </a:lnTo>
                  <a:cubicBezTo>
                    <a:pt x="482727" y="612743"/>
                    <a:pt x="474440" y="621030"/>
                    <a:pt x="464249" y="621030"/>
                  </a:cubicBezTo>
                  <a:close/>
                  <a:moveTo>
                    <a:pt x="482727" y="695325"/>
                  </a:moveTo>
                  <a:lnTo>
                    <a:pt x="482727" y="753904"/>
                  </a:lnTo>
                  <a:cubicBezTo>
                    <a:pt x="482727" y="764096"/>
                    <a:pt x="474440" y="772382"/>
                    <a:pt x="464249" y="772382"/>
                  </a:cubicBezTo>
                  <a:lnTo>
                    <a:pt x="405670" y="772382"/>
                  </a:lnTo>
                  <a:cubicBezTo>
                    <a:pt x="395478" y="772382"/>
                    <a:pt x="387191" y="764096"/>
                    <a:pt x="387191" y="753904"/>
                  </a:cubicBezTo>
                  <a:lnTo>
                    <a:pt x="387191" y="695325"/>
                  </a:lnTo>
                  <a:cubicBezTo>
                    <a:pt x="387191" y="685133"/>
                    <a:pt x="395478" y="676847"/>
                    <a:pt x="405670" y="676847"/>
                  </a:cubicBezTo>
                  <a:lnTo>
                    <a:pt x="464249" y="676847"/>
                  </a:lnTo>
                  <a:cubicBezTo>
                    <a:pt x="474440" y="676751"/>
                    <a:pt x="482727" y="685038"/>
                    <a:pt x="482727" y="695325"/>
                  </a:cubicBezTo>
                  <a:close/>
                  <a:moveTo>
                    <a:pt x="464249" y="467297"/>
                  </a:moveTo>
                  <a:lnTo>
                    <a:pt x="405670" y="467297"/>
                  </a:lnTo>
                  <a:cubicBezTo>
                    <a:pt x="395478" y="467297"/>
                    <a:pt x="387191" y="459010"/>
                    <a:pt x="387191" y="448818"/>
                  </a:cubicBezTo>
                  <a:lnTo>
                    <a:pt x="387191" y="390239"/>
                  </a:lnTo>
                  <a:cubicBezTo>
                    <a:pt x="387191" y="380048"/>
                    <a:pt x="395478" y="371761"/>
                    <a:pt x="405670" y="371761"/>
                  </a:cubicBezTo>
                  <a:lnTo>
                    <a:pt x="464249" y="371761"/>
                  </a:lnTo>
                  <a:cubicBezTo>
                    <a:pt x="474440" y="371761"/>
                    <a:pt x="482727" y="380048"/>
                    <a:pt x="482727" y="390239"/>
                  </a:cubicBezTo>
                  <a:lnTo>
                    <a:pt x="482727" y="448818"/>
                  </a:lnTo>
                  <a:cubicBezTo>
                    <a:pt x="482727" y="459010"/>
                    <a:pt x="474440" y="467297"/>
                    <a:pt x="464249" y="467297"/>
                  </a:cubicBezTo>
                  <a:close/>
                  <a:moveTo>
                    <a:pt x="549688" y="695325"/>
                  </a:moveTo>
                  <a:cubicBezTo>
                    <a:pt x="549688" y="685133"/>
                    <a:pt x="557975" y="676847"/>
                    <a:pt x="568166" y="676847"/>
                  </a:cubicBezTo>
                  <a:lnTo>
                    <a:pt x="626745" y="676847"/>
                  </a:lnTo>
                  <a:cubicBezTo>
                    <a:pt x="636937" y="676847"/>
                    <a:pt x="645224" y="685133"/>
                    <a:pt x="645224" y="695325"/>
                  </a:cubicBezTo>
                  <a:lnTo>
                    <a:pt x="645224" y="753904"/>
                  </a:lnTo>
                  <a:cubicBezTo>
                    <a:pt x="645224" y="764096"/>
                    <a:pt x="636937" y="772382"/>
                    <a:pt x="626745" y="772382"/>
                  </a:cubicBezTo>
                  <a:lnTo>
                    <a:pt x="568166" y="772382"/>
                  </a:lnTo>
                  <a:cubicBezTo>
                    <a:pt x="557975" y="772382"/>
                    <a:pt x="549688" y="764096"/>
                    <a:pt x="549688" y="753904"/>
                  </a:cubicBezTo>
                  <a:lnTo>
                    <a:pt x="549688" y="695325"/>
                  </a:lnTo>
                  <a:close/>
                  <a:moveTo>
                    <a:pt x="626745" y="621030"/>
                  </a:moveTo>
                  <a:lnTo>
                    <a:pt x="568166" y="621030"/>
                  </a:lnTo>
                  <a:cubicBezTo>
                    <a:pt x="557975" y="621030"/>
                    <a:pt x="549688" y="612743"/>
                    <a:pt x="549688" y="602552"/>
                  </a:cubicBezTo>
                  <a:lnTo>
                    <a:pt x="549688" y="543973"/>
                  </a:lnTo>
                  <a:cubicBezTo>
                    <a:pt x="549688" y="533781"/>
                    <a:pt x="557975" y="525494"/>
                    <a:pt x="568166" y="525494"/>
                  </a:cubicBezTo>
                  <a:lnTo>
                    <a:pt x="626745" y="525494"/>
                  </a:lnTo>
                  <a:cubicBezTo>
                    <a:pt x="636937" y="525494"/>
                    <a:pt x="645224" y="533781"/>
                    <a:pt x="645224" y="543973"/>
                  </a:cubicBezTo>
                  <a:lnTo>
                    <a:pt x="645224" y="602552"/>
                  </a:lnTo>
                  <a:cubicBezTo>
                    <a:pt x="645224" y="612743"/>
                    <a:pt x="636937" y="621030"/>
                    <a:pt x="626745" y="621030"/>
                  </a:cubicBezTo>
                  <a:close/>
                  <a:moveTo>
                    <a:pt x="626745" y="467297"/>
                  </a:moveTo>
                  <a:lnTo>
                    <a:pt x="568166" y="467297"/>
                  </a:lnTo>
                  <a:cubicBezTo>
                    <a:pt x="557975" y="467297"/>
                    <a:pt x="549688" y="459010"/>
                    <a:pt x="549688" y="448818"/>
                  </a:cubicBezTo>
                  <a:lnTo>
                    <a:pt x="549688" y="390239"/>
                  </a:lnTo>
                  <a:cubicBezTo>
                    <a:pt x="549688" y="380048"/>
                    <a:pt x="557975" y="371761"/>
                    <a:pt x="568166" y="371761"/>
                  </a:cubicBezTo>
                  <a:lnTo>
                    <a:pt x="626745" y="371761"/>
                  </a:lnTo>
                  <a:cubicBezTo>
                    <a:pt x="636937" y="371761"/>
                    <a:pt x="645224" y="380048"/>
                    <a:pt x="645224" y="390239"/>
                  </a:cubicBezTo>
                  <a:lnTo>
                    <a:pt x="645224" y="448818"/>
                  </a:lnTo>
                  <a:cubicBezTo>
                    <a:pt x="645224" y="459010"/>
                    <a:pt x="636937" y="467297"/>
                    <a:pt x="626745" y="467297"/>
                  </a:cubicBezTo>
                  <a:close/>
                  <a:moveTo>
                    <a:pt x="712184" y="695325"/>
                  </a:moveTo>
                  <a:cubicBezTo>
                    <a:pt x="712184" y="685133"/>
                    <a:pt x="720471" y="676847"/>
                    <a:pt x="730663" y="676847"/>
                  </a:cubicBezTo>
                  <a:lnTo>
                    <a:pt x="789242" y="676847"/>
                  </a:lnTo>
                  <a:cubicBezTo>
                    <a:pt x="799433" y="676847"/>
                    <a:pt x="807720" y="685133"/>
                    <a:pt x="807720" y="695325"/>
                  </a:cubicBezTo>
                  <a:lnTo>
                    <a:pt x="807720" y="753904"/>
                  </a:lnTo>
                  <a:cubicBezTo>
                    <a:pt x="807720" y="764096"/>
                    <a:pt x="799433" y="772382"/>
                    <a:pt x="789242" y="772382"/>
                  </a:cubicBezTo>
                  <a:lnTo>
                    <a:pt x="730663" y="772382"/>
                  </a:lnTo>
                  <a:cubicBezTo>
                    <a:pt x="720471" y="772382"/>
                    <a:pt x="712184" y="764096"/>
                    <a:pt x="712184" y="753904"/>
                  </a:cubicBezTo>
                  <a:lnTo>
                    <a:pt x="712184" y="695325"/>
                  </a:lnTo>
                  <a:close/>
                  <a:moveTo>
                    <a:pt x="789242" y="621030"/>
                  </a:moveTo>
                  <a:lnTo>
                    <a:pt x="730663" y="621030"/>
                  </a:lnTo>
                  <a:cubicBezTo>
                    <a:pt x="720471" y="621030"/>
                    <a:pt x="712184" y="612743"/>
                    <a:pt x="712184" y="602552"/>
                  </a:cubicBezTo>
                  <a:lnTo>
                    <a:pt x="712184" y="543973"/>
                  </a:lnTo>
                  <a:cubicBezTo>
                    <a:pt x="712184" y="533781"/>
                    <a:pt x="720471" y="525494"/>
                    <a:pt x="730663" y="525494"/>
                  </a:cubicBezTo>
                  <a:lnTo>
                    <a:pt x="789242" y="525494"/>
                  </a:lnTo>
                  <a:cubicBezTo>
                    <a:pt x="799433" y="525494"/>
                    <a:pt x="807720" y="533781"/>
                    <a:pt x="807720" y="543973"/>
                  </a:cubicBezTo>
                  <a:lnTo>
                    <a:pt x="807720" y="602552"/>
                  </a:lnTo>
                  <a:cubicBezTo>
                    <a:pt x="807720" y="612743"/>
                    <a:pt x="799433" y="621030"/>
                    <a:pt x="789242" y="621030"/>
                  </a:cubicBezTo>
                  <a:close/>
                  <a:moveTo>
                    <a:pt x="789242" y="467297"/>
                  </a:moveTo>
                  <a:lnTo>
                    <a:pt x="730663" y="467297"/>
                  </a:lnTo>
                  <a:cubicBezTo>
                    <a:pt x="720471" y="467297"/>
                    <a:pt x="712184" y="459010"/>
                    <a:pt x="712184" y="448818"/>
                  </a:cubicBezTo>
                  <a:lnTo>
                    <a:pt x="712184" y="390239"/>
                  </a:lnTo>
                  <a:cubicBezTo>
                    <a:pt x="712184" y="380048"/>
                    <a:pt x="720471" y="371761"/>
                    <a:pt x="730663" y="371761"/>
                  </a:cubicBezTo>
                  <a:lnTo>
                    <a:pt x="789242" y="371761"/>
                  </a:lnTo>
                  <a:cubicBezTo>
                    <a:pt x="799433" y="371761"/>
                    <a:pt x="807720" y="380048"/>
                    <a:pt x="807720" y="390239"/>
                  </a:cubicBezTo>
                  <a:lnTo>
                    <a:pt x="807720" y="448818"/>
                  </a:lnTo>
                  <a:cubicBezTo>
                    <a:pt x="807720" y="459010"/>
                    <a:pt x="799433" y="467297"/>
                    <a:pt x="789242" y="467297"/>
                  </a:cubicBezTo>
                  <a:close/>
                  <a:moveTo>
                    <a:pt x="452438" y="889064"/>
                  </a:moveTo>
                  <a:cubicBezTo>
                    <a:pt x="452438" y="871252"/>
                    <a:pt x="466916" y="856869"/>
                    <a:pt x="484632" y="856869"/>
                  </a:cubicBezTo>
                  <a:lnTo>
                    <a:pt x="710089" y="856869"/>
                  </a:lnTo>
                  <a:cubicBezTo>
                    <a:pt x="727901" y="856869"/>
                    <a:pt x="742283" y="871347"/>
                    <a:pt x="742283" y="889064"/>
                  </a:cubicBezTo>
                  <a:lnTo>
                    <a:pt x="742283" y="1156621"/>
                  </a:lnTo>
                  <a:lnTo>
                    <a:pt x="452438" y="1156621"/>
                  </a:lnTo>
                  <a:lnTo>
                    <a:pt x="452438" y="889064"/>
                  </a:lnTo>
                  <a:close/>
                  <a:moveTo>
                    <a:pt x="597503" y="28766"/>
                  </a:moveTo>
                  <a:cubicBezTo>
                    <a:pt x="669512" y="28766"/>
                    <a:pt x="728186" y="87344"/>
                    <a:pt x="728186" y="159449"/>
                  </a:cubicBezTo>
                  <a:cubicBezTo>
                    <a:pt x="728186" y="231458"/>
                    <a:pt x="669608" y="290132"/>
                    <a:pt x="597503" y="290132"/>
                  </a:cubicBezTo>
                  <a:cubicBezTo>
                    <a:pt x="525399" y="290132"/>
                    <a:pt x="466820" y="231553"/>
                    <a:pt x="466820" y="159449"/>
                  </a:cubicBezTo>
                  <a:cubicBezTo>
                    <a:pt x="466820" y="87344"/>
                    <a:pt x="525399" y="28766"/>
                    <a:pt x="597503" y="28766"/>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2083B5-EBBD-4598-9FB1-2A5F4316B377}"/>
                </a:ext>
              </a:extLst>
            </p:cNvPr>
            <p:cNvSpPr/>
            <p:nvPr/>
          </p:nvSpPr>
          <p:spPr>
            <a:xfrm>
              <a:off x="8735086" y="422849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C94C5C9-5D07-4A3D-8E16-EEB4C97B3B3D}"/>
                </a:ext>
              </a:extLst>
            </p:cNvPr>
            <p:cNvSpPr/>
            <p:nvPr/>
          </p:nvSpPr>
          <p:spPr>
            <a:xfrm>
              <a:off x="8735086" y="434460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43B4600-1D01-4ED8-B0DA-8CFEBA184B41}"/>
                </a:ext>
              </a:extLst>
            </p:cNvPr>
            <p:cNvSpPr/>
            <p:nvPr/>
          </p:nvSpPr>
          <p:spPr>
            <a:xfrm>
              <a:off x="8735086" y="4589589"/>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275433B-70B8-4828-95B4-15186F6E5C83}"/>
                </a:ext>
              </a:extLst>
            </p:cNvPr>
            <p:cNvSpPr/>
            <p:nvPr/>
          </p:nvSpPr>
          <p:spPr>
            <a:xfrm>
              <a:off x="8735086" y="4705604"/>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86B028-1047-4CAB-85B9-B4D393D67F21}"/>
                </a:ext>
              </a:extLst>
            </p:cNvPr>
            <p:cNvSpPr/>
            <p:nvPr/>
          </p:nvSpPr>
          <p:spPr>
            <a:xfrm>
              <a:off x="7922509" y="422849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0CFA016-B122-4DE2-8781-3D355801A109}"/>
                </a:ext>
              </a:extLst>
            </p:cNvPr>
            <p:cNvSpPr/>
            <p:nvPr/>
          </p:nvSpPr>
          <p:spPr>
            <a:xfrm>
              <a:off x="7922509" y="4344606"/>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8300A0B-162B-4709-A039-2EFCDE3EFA0A}"/>
                </a:ext>
              </a:extLst>
            </p:cNvPr>
            <p:cNvSpPr/>
            <p:nvPr/>
          </p:nvSpPr>
          <p:spPr>
            <a:xfrm>
              <a:off x="7922509" y="4589589"/>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57D3182-F056-4B3B-90C4-7E15855E59B3}"/>
                </a:ext>
              </a:extLst>
            </p:cNvPr>
            <p:cNvSpPr/>
            <p:nvPr/>
          </p:nvSpPr>
          <p:spPr>
            <a:xfrm>
              <a:off x="7922509" y="4705604"/>
              <a:ext cx="162496" cy="54197"/>
            </a:xfrm>
            <a:custGeom>
              <a:avLst/>
              <a:gdLst>
                <a:gd name="connsiteX0" fmla="*/ 0 w 162496"/>
                <a:gd name="connsiteY0" fmla="*/ 0 h 54197"/>
                <a:gd name="connsiteX1" fmla="*/ 162497 w 162496"/>
                <a:gd name="connsiteY1" fmla="*/ 0 h 54197"/>
                <a:gd name="connsiteX2" fmla="*/ 162497 w 162496"/>
                <a:gd name="connsiteY2" fmla="*/ 54197 h 54197"/>
                <a:gd name="connsiteX3" fmla="*/ 0 w 162496"/>
                <a:gd name="connsiteY3" fmla="*/ 54197 h 54197"/>
              </a:gdLst>
              <a:ahLst/>
              <a:cxnLst>
                <a:cxn ang="0">
                  <a:pos x="connsiteX0" y="connsiteY0"/>
                </a:cxn>
                <a:cxn ang="0">
                  <a:pos x="connsiteX1" y="connsiteY1"/>
                </a:cxn>
                <a:cxn ang="0">
                  <a:pos x="connsiteX2" y="connsiteY2"/>
                </a:cxn>
                <a:cxn ang="0">
                  <a:pos x="connsiteX3" y="connsiteY3"/>
                </a:cxn>
              </a:cxnLst>
              <a:rect l="l" t="t" r="r" b="b"/>
              <a:pathLst>
                <a:path w="162496" h="54197">
                  <a:moveTo>
                    <a:pt x="0" y="0"/>
                  </a:moveTo>
                  <a:lnTo>
                    <a:pt x="162497" y="0"/>
                  </a:lnTo>
                  <a:lnTo>
                    <a:pt x="162497" y="54197"/>
                  </a:lnTo>
                  <a:lnTo>
                    <a:pt x="0" y="54197"/>
                  </a:lnTo>
                  <a:close/>
                </a:path>
              </a:pathLst>
            </a:custGeom>
            <a:grpFill/>
            <a:ln w="9525"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8F465B24-F354-414C-B05D-73EC73409AF8}"/>
              </a:ext>
            </a:extLst>
          </p:cNvPr>
          <p:cNvPicPr>
            <a:picLocks noChangeAspect="1"/>
          </p:cNvPicPr>
          <p:nvPr/>
        </p:nvPicPr>
        <p:blipFill>
          <a:blip r:embed="rId4"/>
          <a:stretch>
            <a:fillRect/>
          </a:stretch>
        </p:blipFill>
        <p:spPr>
          <a:xfrm>
            <a:off x="-173620" y="5625468"/>
            <a:ext cx="9514390" cy="1720949"/>
          </a:xfrm>
          <a:prstGeom prst="rect">
            <a:avLst/>
          </a:prstGeom>
        </p:spPr>
      </p:pic>
    </p:spTree>
    <p:extLst>
      <p:ext uri="{BB962C8B-B14F-4D97-AF65-F5344CB8AC3E}">
        <p14:creationId xmlns:p14="http://schemas.microsoft.com/office/powerpoint/2010/main" val="2918940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CA_Powerpoint_3_R1 2" id="{30B8EBA2-581B-714B-83B6-598B477F8DD3}" vid="{BE7B4B1A-1263-8A44-8F75-FCFE2FCD3A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F9A39E7AA38548A60C72BA16D58E63" ma:contentTypeVersion="14" ma:contentTypeDescription="Create a new document." ma:contentTypeScope="" ma:versionID="cd19f67b7f3ef408dd5d28dbe1fe980a">
  <xsd:schema xmlns:xsd="http://www.w3.org/2001/XMLSchema" xmlns:xs="http://www.w3.org/2001/XMLSchema" xmlns:p="http://schemas.microsoft.com/office/2006/metadata/properties" xmlns:ns2="a785ad58-1d57-4f8a-aa71-77170459bd0d" xmlns:ns3="4b32d5d1-04d3-4c27-9e95-9ef0843f716e" xmlns:ns4="33fbaf15-c1b9-4ec3-acf7-1587923ef1b8" targetNamespace="http://schemas.microsoft.com/office/2006/metadata/properties" ma:root="true" ma:fieldsID="8c4c806a81a1171bfa83d88588ef4994" ns2:_="" ns3:_="" ns4:_="">
    <xsd:import namespace="a785ad58-1d57-4f8a-aa71-77170459bd0d"/>
    <xsd:import namespace="4b32d5d1-04d3-4c27-9e95-9ef0843f716e"/>
    <xsd:import namespace="33fbaf15-c1b9-4ec3-acf7-1587923ef1b8"/>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Details" minOccurs="0"/>
                <xsd:element ref="ns3:WYNKPublish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32d5d1-04d3-4c27-9e95-9ef0843f716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Length (seconds)"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YNKPublishDate" ma:index="21" nillable="true" ma:displayName="WYNK Publish Date" ma:format="Dropdown" ma:internalName="WYNKPublishDat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fbaf15-c1b9-4ec3-acf7-1587923ef1b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YNKPublishDate xmlns="4b32d5d1-04d3-4c27-9e95-9ef0843f716e" xsi:nil="true"/>
  </documentManagement>
</p:properties>
</file>

<file path=customXml/itemProps1.xml><?xml version="1.0" encoding="utf-8"?>
<ds:datastoreItem xmlns:ds="http://schemas.openxmlformats.org/officeDocument/2006/customXml" ds:itemID="{277F6409-A799-4D32-992C-FC50787D33E7}"/>
</file>

<file path=customXml/itemProps2.xml><?xml version="1.0" encoding="utf-8"?>
<ds:datastoreItem xmlns:ds="http://schemas.openxmlformats.org/officeDocument/2006/customXml" ds:itemID="{F8E19C1D-E24E-4E0E-9D83-C32224D98FB7}"/>
</file>

<file path=customXml/itemProps3.xml><?xml version="1.0" encoding="utf-8"?>
<ds:datastoreItem xmlns:ds="http://schemas.openxmlformats.org/officeDocument/2006/customXml" ds:itemID="{2E949457-60BB-44A0-8579-3F554A5E7F5A}"/>
</file>

<file path=docProps/app.xml><?xml version="1.0" encoding="utf-8"?>
<Properties xmlns="http://schemas.openxmlformats.org/officeDocument/2006/extended-properties" xmlns:vt="http://schemas.openxmlformats.org/officeDocument/2006/docPropsVTypes">
  <Template/>
  <TotalTime>6789</TotalTime>
  <Words>3514</Words>
  <Application>Microsoft Office PowerPoint</Application>
  <PresentationFormat>On-screen Show (4:3)</PresentationFormat>
  <Paragraphs>368</Paragraphs>
  <Slides>32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Bold</vt:lpstr>
      <vt:lpstr>Calibri</vt:lpstr>
      <vt:lpstr>Century Gothic</vt:lpstr>
      <vt:lpstr>Myriad Pro</vt:lpstr>
      <vt:lpstr>Wingdings</vt:lpstr>
      <vt:lpstr>Office Theme</vt:lpstr>
      <vt:lpstr> 2022 Medicare Advantage Plans</vt:lpstr>
      <vt:lpstr>PowerPoint Presentation</vt:lpstr>
      <vt:lpstr>Welcome</vt:lpstr>
      <vt:lpstr>PowerPoint Presentation</vt:lpstr>
      <vt:lpstr>AdventHealth Awards</vt:lpstr>
      <vt:lpstr>PowerPoint Presentation</vt:lpstr>
      <vt:lpstr>PowerPoint Presentation</vt:lpstr>
      <vt:lpstr>PowerPoint Presentation</vt:lpstr>
      <vt:lpstr>Large Network of Hospitals </vt:lpstr>
      <vt:lpstr>PowerPoint Presentation</vt:lpstr>
      <vt:lpstr>Large Network of Hospitals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AdventHealth SunSaver Plan</vt:lpstr>
      <vt:lpstr>PowerPoint Presentation</vt:lpstr>
      <vt:lpstr>Same Great Benefits</vt:lpstr>
      <vt:lpstr>Hello, Oscar</vt:lpstr>
      <vt:lpstr>A different kind of customer service </vt:lpstr>
      <vt:lpstr>The Oscar Health app makes accessing care simple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Rachel Lescano</dc:creator>
  <cp:lastModifiedBy>Kelley Ashley, Dana</cp:lastModifiedBy>
  <cp:revision>203</cp:revision>
  <dcterms:created xsi:type="dcterms:W3CDTF">2019-03-12T20:05:21Z</dcterms:created>
  <dcterms:modified xsi:type="dcterms:W3CDTF">2021-09-02T21:23:27Z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0x010100CAF9A39E7AA38548A60C72BA16D58E63</vt:lpwstr>
  </property>
</Properties>
</file>